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98" r:id="rId2"/>
    <p:sldId id="330" r:id="rId3"/>
    <p:sldId id="439" r:id="rId4"/>
    <p:sldId id="331" r:id="rId5"/>
    <p:sldId id="332" r:id="rId6"/>
    <p:sldId id="341" r:id="rId7"/>
    <p:sldId id="343" r:id="rId8"/>
    <p:sldId id="434" r:id="rId9"/>
    <p:sldId id="435" r:id="rId10"/>
    <p:sldId id="436" r:id="rId11"/>
    <p:sldId id="441" r:id="rId12"/>
    <p:sldId id="440" r:id="rId13"/>
    <p:sldId id="353" r:id="rId14"/>
    <p:sldId id="364" r:id="rId15"/>
    <p:sldId id="352" r:id="rId16"/>
    <p:sldId id="437" r:id="rId17"/>
    <p:sldId id="438" r:id="rId18"/>
    <p:sldId id="361" r:id="rId19"/>
    <p:sldId id="359" r:id="rId20"/>
    <p:sldId id="365" r:id="rId21"/>
    <p:sldId id="333" r:id="rId22"/>
    <p:sldId id="420" r:id="rId23"/>
    <p:sldId id="357" r:id="rId24"/>
    <p:sldId id="370" r:id="rId25"/>
    <p:sldId id="442" r:id="rId26"/>
    <p:sldId id="390" r:id="rId2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FFCC"/>
    <a:srgbClr val="339933"/>
    <a:srgbClr val="009900"/>
    <a:srgbClr val="0000FF"/>
    <a:srgbClr val="FFFF00"/>
    <a:srgbClr val="FFFF66"/>
    <a:srgbClr val="00FFFF"/>
    <a:srgbClr val="0066FF"/>
    <a:srgbClr val="D6A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5" autoAdjust="0"/>
    <p:restoredTop sz="94629" autoAdjust="0"/>
  </p:normalViewPr>
  <p:slideViewPr>
    <p:cSldViewPr>
      <p:cViewPr varScale="1">
        <p:scale>
          <a:sx n="81" d="100"/>
          <a:sy n="81" d="100"/>
        </p:scale>
        <p:origin x="1723" y="67"/>
      </p:cViewPr>
      <p:guideLst>
        <p:guide orient="horz" pos="912"/>
        <p:guide pos="3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3AE3-8FC9-4303-9482-69AE95652593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6D307-34EF-4812-98F6-56E4B654B0C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41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E3CA2-1B31-4F79-9012-435DBDE93B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89DDC-ADEF-417D-8B5A-E5619EAB81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55E44-1D8D-403E-B1D6-02600F04C0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40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D770F-64D0-4545-BEBE-E94B3AB57F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D4506-15B9-4BE6-B12D-EB42569C9F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22DA5-CC25-4539-91B8-6019E2E1EB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0AC0C-1887-4127-965F-9A56C317B8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6B677-2E04-474B-90B5-F4D5720E1E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A45F8-1911-4D22-B152-DF1BE7A18F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D8D23-4326-43DF-AB61-CE5F95D7D8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352B2-BEAC-41DF-8585-0F7E87EAED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0E049-15D0-4F1A-AE9F-1B787E6299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7903406D-EA75-4A7B-9D6C-30850E9C76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3.mp3"/><Relationship Id="rId7" Type="http://schemas.openxmlformats.org/officeDocument/2006/relationships/image" Target="../media/image57.png"/><Relationship Id="rId2" Type="http://schemas.openxmlformats.org/officeDocument/2006/relationships/audio" Target="file:///I:\&#22806;&#38142;&#21518;\&#24464;&#24030;&#24066;&#35780;&#20248;&#35838;\3923.mp3" TargetMode="External"/><Relationship Id="rId1" Type="http://schemas.microsoft.com/office/2007/relationships/media" Target="file:///I:\&#22806;&#38142;&#21518;\&#24464;&#24030;&#24066;&#35780;&#20248;&#35838;\3923.mp3" TargetMode="Externa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夏日中的冰山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44" y="609600"/>
            <a:ext cx="8572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61950" y="1676400"/>
            <a:ext cx="84201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黑体" panose="02010600030101010101" pitchFamily="2" charset="-122"/>
                <a:ea typeface="黑体" panose="02010600030101010101" pitchFamily="2" charset="-122"/>
              </a:rPr>
              <a:t> 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第五节 北极地区和南极地区（第二课时）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359E31-FA63-4C2D-B443-C3FA2818B2DE}"/>
              </a:ext>
            </a:extLst>
          </p:cNvPr>
          <p:cNvSpPr txBox="1"/>
          <p:nvPr/>
        </p:nvSpPr>
        <p:spPr>
          <a:xfrm>
            <a:off x="290856" y="4114800"/>
            <a:ext cx="8562288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1</a:t>
            </a:r>
            <a:r>
              <a:rPr lang="zh-CN" altLang="en-US" sz="2000" dirty="0">
                <a:latin typeface="+mj-ea"/>
                <a:ea typeface="+mj-ea"/>
              </a:rPr>
              <a:t>、了解两极地区淡水资源、矿产资源和海洋生物资源现状，认识到保护两级地区生态和资源的重要性。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2</a:t>
            </a:r>
            <a:r>
              <a:rPr lang="zh-CN" altLang="en-US" sz="2000" dirty="0">
                <a:latin typeface="+mj-ea"/>
                <a:ea typeface="+mj-ea"/>
              </a:rPr>
              <a:t>、了解人类对极地探险和科学考察的现状，感悟热爱科学、不畏艰险、勇于探索的精神，激发学生的爱国主义热情。</a:t>
            </a:r>
          </a:p>
        </p:txBody>
      </p:sp>
    </p:spTree>
    <p:extLst>
      <p:ext uri="{BB962C8B-B14F-4D97-AF65-F5344CB8AC3E}">
        <p14:creationId xmlns:p14="http://schemas.microsoft.com/office/powerpoint/2010/main" val="64545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75" y="1421166"/>
            <a:ext cx="3714750" cy="3866364"/>
          </a:xfrm>
          <a:solidFill>
            <a:srgbClr val="FFFF66"/>
          </a:solidFill>
        </p:spPr>
        <p:txBody>
          <a:bodyPr/>
          <a:lstStyle/>
          <a:p>
            <a:pPr marL="0" indent="0">
              <a:lnSpc>
                <a:spcPts val="33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</a:t>
            </a:r>
            <a:r>
              <a:rPr lang="zh-CN" altLang="zh-CN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尤其在南极大陆上覆盖着巨厚的冰盖，科学家说如果南极的冰盖全部融化，全球的海洋将升高</a:t>
            </a:r>
            <a:r>
              <a:rPr lang="en-US" altLang="zh-CN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60</a:t>
            </a:r>
            <a:r>
              <a:rPr lang="zh-CN" altLang="zh-CN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米，将会给世界上那</a:t>
            </a:r>
            <a:r>
              <a:rPr lang="zh-CN" altLang="en-US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些</a:t>
            </a:r>
            <a:r>
              <a:rPr lang="zh-CN" altLang="zh-CN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经济发达、人口稠密的沿海地区造成巨大的灾难，防止全球变暖，是人类刻不容缓的课题。</a:t>
            </a:r>
          </a:p>
        </p:txBody>
      </p:sp>
      <p:pic>
        <p:nvPicPr>
          <p:cNvPr id="7170" name="Picture 2" descr="http://p0.so.qhmsg.com/bdr/_240_/t01ff93033b5962ca2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00450"/>
            <a:ext cx="2472309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1.so.qhimgs1.com/bdr/_240_/t01b61491c7dbc16a4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1028700"/>
            <a:ext cx="24574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p3.so.qhmsg.com/bdr/_240_/t012cc8fdc86a6e87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1028700"/>
            <a:ext cx="25146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p2.so.qhimgs1.com/bdr/_240_/t0185b73b71f8cab7ae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543300"/>
            <a:ext cx="2514600" cy="17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4426345" y="2774641"/>
            <a:ext cx="1548611" cy="553998"/>
          </a:xfrm>
          <a:prstGeom prst="rect">
            <a:avLst/>
          </a:prstGeom>
          <a:ln>
            <a:headEnd/>
            <a:tailEnd type="non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rgbClr val="FF0000"/>
                </a:solidFill>
                <a:ea typeface="隶书" pitchFamily="1" charset="-122"/>
              </a:rPr>
              <a:t>融化前</a:t>
            </a:r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6972301" y="2800350"/>
            <a:ext cx="1548611" cy="553998"/>
          </a:xfrm>
          <a:prstGeom prst="rect">
            <a:avLst/>
          </a:prstGeom>
          <a:ln>
            <a:headEnd/>
            <a:tailEnd type="non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rgbClr val="FF0000"/>
                </a:solidFill>
                <a:ea typeface="隶书" pitchFamily="1" charset="-122"/>
              </a:rPr>
              <a:t>融化后</a:t>
            </a:r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4545217" y="5372100"/>
            <a:ext cx="1548611" cy="553998"/>
          </a:xfrm>
          <a:prstGeom prst="rect">
            <a:avLst/>
          </a:prstGeom>
          <a:ln>
            <a:headEnd/>
            <a:tailEnd type="non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rgbClr val="FF0000"/>
                </a:solidFill>
                <a:ea typeface="隶书" pitchFamily="1" charset="-122"/>
              </a:rPr>
              <a:t>融化前</a:t>
            </a: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7091173" y="5372100"/>
            <a:ext cx="1548611" cy="553998"/>
          </a:xfrm>
          <a:prstGeom prst="rect">
            <a:avLst/>
          </a:prstGeom>
          <a:ln>
            <a:headEnd/>
            <a:tailEnd type="non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rgbClr val="FF0000"/>
                </a:solidFill>
                <a:ea typeface="隶书" pitchFamily="1" charset="-122"/>
              </a:rPr>
              <a:t>融化后</a:t>
            </a:r>
          </a:p>
        </p:txBody>
      </p:sp>
      <p:pic>
        <p:nvPicPr>
          <p:cNvPr id="7174" name="Picture 6" descr="http://p0.so.qhimgs1.com/bdr/_240_/t017e6da9109524292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1028700"/>
            <a:ext cx="5086350" cy="49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1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破纪录！南极地区最高温度达20.75摄氏度，冰川融化速度成倍增长？_高清">
            <a:hlinkClick r:id="" action="ppaction://media"/>
            <a:extLst>
              <a:ext uri="{FF2B5EF4-FFF2-40B4-BE49-F238E27FC236}">
                <a16:creationId xmlns:a16="http://schemas.microsoft.com/office/drawing/2014/main" id="{4D568075-9A68-48CF-85B4-62FCC0C97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333" y="1066800"/>
            <a:ext cx="8805333" cy="5334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72306D-FE24-4DD2-8751-22FD87F7F24F}"/>
              </a:ext>
            </a:extLst>
          </p:cNvPr>
          <p:cNvSpPr txBox="1"/>
          <p:nvPr/>
        </p:nvSpPr>
        <p:spPr>
          <a:xfrm>
            <a:off x="533400" y="304800"/>
            <a:ext cx="233910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南极冰川融化</a:t>
            </a:r>
          </a:p>
        </p:txBody>
      </p:sp>
    </p:spTree>
    <p:extLst>
      <p:ext uri="{BB962C8B-B14F-4D97-AF65-F5344CB8AC3E}">
        <p14:creationId xmlns:p14="http://schemas.microsoft.com/office/powerpoint/2010/main" val="27128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F9D51BD-3EF0-4C8E-BFEE-E345E7B4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5253693" cy="35051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7D5DC0-987A-42B9-8711-7ACB23B6A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05200"/>
            <a:ext cx="5253693" cy="326571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6909351-445C-481C-A661-BD0E629AB7C0}"/>
              </a:ext>
            </a:extLst>
          </p:cNvPr>
          <p:cNvSpPr/>
          <p:nvPr/>
        </p:nvSpPr>
        <p:spPr>
          <a:xfrm>
            <a:off x="5334000" y="1524000"/>
            <a:ext cx="3652282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由于人类大量排放二氧化碳，导致全球出现</a:t>
            </a:r>
            <a:r>
              <a:rPr lang="zh-CN" altLang="en-US" u="sng" dirty="0">
                <a:latin typeface="黑体" pitchFamily="49" charset="-122"/>
                <a:ea typeface="黑体" pitchFamily="49" charset="-122"/>
              </a:rPr>
              <a:t>_</a:t>
            </a:r>
            <a:r>
              <a:rPr lang="en-US" altLang="zh-CN" u="sng" dirty="0">
                <a:latin typeface="黑体" pitchFamily="49" charset="-122"/>
                <a:ea typeface="黑体" pitchFamily="49" charset="-122"/>
              </a:rPr>
              <a:t>____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效应，海平面上升。减少二氧化碳排放我们普通中学生可以做些什么呢？政府社会可以做些什么呢？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635AF8-F43B-40D2-829F-43D8198AAD92}"/>
              </a:ext>
            </a:extLst>
          </p:cNvPr>
          <p:cNvSpPr txBox="1"/>
          <p:nvPr/>
        </p:nvSpPr>
        <p:spPr>
          <a:xfrm>
            <a:off x="76200" y="3167390"/>
            <a:ext cx="48526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海平面上升</a:t>
            </a:r>
            <a:r>
              <a:rPr lang="en-US" altLang="zh-CN" dirty="0"/>
              <a:t>60</a:t>
            </a:r>
            <a:r>
              <a:rPr lang="zh-CN" altLang="en-US" dirty="0"/>
              <a:t>米后的中国版图</a:t>
            </a:r>
          </a:p>
        </p:txBody>
      </p:sp>
    </p:spTree>
    <p:extLst>
      <p:ext uri="{BB962C8B-B14F-4D97-AF65-F5344CB8AC3E}">
        <p14:creationId xmlns:p14="http://schemas.microsoft.com/office/powerpoint/2010/main" val="281912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administrator\appdata\roaming\360se6\User Data\temp\201405060807094654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73060" y="811172"/>
            <a:ext cx="4560979" cy="3028950"/>
          </a:xfrm>
          <a:prstGeom prst="rect">
            <a:avLst/>
          </a:prstGeom>
          <a:noFill/>
        </p:spPr>
      </p:pic>
      <p:sp>
        <p:nvSpPr>
          <p:cNvPr id="5" name="Rectangle 45"/>
          <p:cNvSpPr>
            <a:spLocks noChangeArrowheads="1"/>
          </p:cNvSpPr>
          <p:nvPr/>
        </p:nvSpPr>
        <p:spPr bwMode="gray">
          <a:xfrm>
            <a:off x="381000" y="228600"/>
            <a:ext cx="20574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、矿产资源</a:t>
            </a:r>
            <a:endParaRPr lang="en-US" altLang="zh-CN" sz="24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Rectangle 45"/>
          <p:cNvSpPr>
            <a:spLocks noChangeArrowheads="1"/>
          </p:cNvSpPr>
          <p:nvPr/>
        </p:nvSpPr>
        <p:spPr bwMode="gray">
          <a:xfrm>
            <a:off x="158688" y="1447800"/>
            <a:ext cx="1955491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北极地区</a:t>
            </a:r>
            <a:endParaRPr lang="en-US" altLang="zh-CN" sz="32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Rectangle 45"/>
          <p:cNvSpPr>
            <a:spLocks noChangeArrowheads="1"/>
          </p:cNvSpPr>
          <p:nvPr/>
        </p:nvSpPr>
        <p:spPr bwMode="gray">
          <a:xfrm>
            <a:off x="7070220" y="1447800"/>
            <a:ext cx="1845180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南极地区</a:t>
            </a:r>
            <a:endParaRPr lang="en-US" altLang="zh-CN" sz="32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Rectangle 45"/>
          <p:cNvSpPr>
            <a:spLocks noChangeArrowheads="1"/>
          </p:cNvSpPr>
          <p:nvPr/>
        </p:nvSpPr>
        <p:spPr bwMode="gray">
          <a:xfrm>
            <a:off x="206134" y="2627984"/>
            <a:ext cx="1860597" cy="206210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石油</a:t>
            </a:r>
            <a:endParaRPr lang="en-US" altLang="zh-CN" sz="32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天然气</a:t>
            </a:r>
            <a:endParaRPr lang="en-US" altLang="zh-CN" sz="32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金属</a:t>
            </a:r>
            <a:endParaRPr lang="en-US" altLang="zh-CN" sz="32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非金属</a:t>
            </a:r>
            <a:endParaRPr lang="en-US" altLang="zh-CN" sz="32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45"/>
          <p:cNvSpPr>
            <a:spLocks noChangeArrowheads="1"/>
          </p:cNvSpPr>
          <p:nvPr/>
        </p:nvSpPr>
        <p:spPr bwMode="gray">
          <a:xfrm>
            <a:off x="7070220" y="2504873"/>
            <a:ext cx="1614616" cy="2308324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煤</a:t>
            </a:r>
            <a:endParaRPr lang="en-US" altLang="zh-CN" sz="3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铁</a:t>
            </a:r>
            <a:endParaRPr lang="en-US" altLang="zh-CN" sz="3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石油</a:t>
            </a:r>
            <a:endParaRPr lang="en-US" altLang="zh-CN" sz="3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天然气</a:t>
            </a:r>
            <a:endParaRPr lang="en-US" altLang="zh-CN" sz="3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867C74B-0067-45E1-8EC6-86E4B7F95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86200"/>
            <a:ext cx="3210103" cy="2856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5"/>
          <p:cNvSpPr>
            <a:spLocks noChangeArrowheads="1"/>
          </p:cNvSpPr>
          <p:nvPr/>
        </p:nvSpPr>
        <p:spPr bwMode="gray">
          <a:xfrm>
            <a:off x="342900" y="286118"/>
            <a:ext cx="8418830" cy="954107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zh-CN" altLang="en-US" dirty="0">
                <a:solidFill>
                  <a:schemeClr val="tx1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思考：</a:t>
            </a:r>
            <a:r>
              <a:rPr lang="zh-CN" altLang="zh-CN" dirty="0">
                <a:solidFill>
                  <a:schemeClr val="tx1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冰雪覆盖的南极地区发现有丰富的煤炭资源时，用学过的地理知识解释</a:t>
            </a:r>
            <a:r>
              <a:rPr lang="zh-CN" altLang="en-US" dirty="0">
                <a:solidFill>
                  <a:schemeClr val="tx1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9154" name="Picture 2" descr="c:\users\administrator\appdata\roaming\360se6\User Data\temp\xin_1621006141442546112708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857750" y="2144550"/>
            <a:ext cx="3903980" cy="2001010"/>
          </a:xfrm>
          <a:prstGeom prst="rect">
            <a:avLst/>
          </a:prstGeom>
          <a:noFill/>
        </p:spPr>
      </p:pic>
      <p:grpSp>
        <p:nvGrpSpPr>
          <p:cNvPr id="4" name="组合 3"/>
          <p:cNvGrpSpPr/>
          <p:nvPr/>
        </p:nvGrpSpPr>
        <p:grpSpPr>
          <a:xfrm>
            <a:off x="2326503" y="2125962"/>
            <a:ext cx="1597798" cy="1686934"/>
            <a:chOff x="2937183" y="1675170"/>
            <a:chExt cx="2130397" cy="2249245"/>
          </a:xfrm>
        </p:grpSpPr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7183" y="2013724"/>
              <a:ext cx="2130397" cy="1910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 Box 1027"/>
            <p:cNvSpPr txBox="1">
              <a:spLocks noChangeArrowheads="1"/>
            </p:cNvSpPr>
            <p:nvPr/>
          </p:nvSpPr>
          <p:spPr bwMode="auto">
            <a:xfrm>
              <a:off x="3733800" y="1675170"/>
              <a:ext cx="838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zh-CN" altLang="en-US" sz="1200" dirty="0">
                  <a:solidFill>
                    <a:srgbClr val="000000"/>
                  </a:solidFill>
                  <a:latin typeface="Times New Roman" pitchFamily="18" charset="0"/>
                  <a:ea typeface="微软雅黑" pitchFamily="34" charset="-122"/>
                </a:rPr>
                <a:t>煤</a:t>
              </a:r>
            </a:p>
          </p:txBody>
        </p:sp>
      </p:grpSp>
      <p:grpSp>
        <p:nvGrpSpPr>
          <p:cNvPr id="49152" name="组合 49151"/>
          <p:cNvGrpSpPr/>
          <p:nvPr/>
        </p:nvGrpSpPr>
        <p:grpSpPr>
          <a:xfrm>
            <a:off x="2291069" y="4138483"/>
            <a:ext cx="3314700" cy="1739604"/>
            <a:chOff x="2922315" y="4374977"/>
            <a:chExt cx="4419600" cy="2319472"/>
          </a:xfrm>
        </p:grpSpPr>
        <p:pic>
          <p:nvPicPr>
            <p:cNvPr id="12" name="Picture 1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2315" y="4789449"/>
              <a:ext cx="2130397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1027"/>
            <p:cNvSpPr txBox="1">
              <a:spLocks noChangeArrowheads="1"/>
            </p:cNvSpPr>
            <p:nvPr/>
          </p:nvSpPr>
          <p:spPr bwMode="auto">
            <a:xfrm>
              <a:off x="2922315" y="4374977"/>
              <a:ext cx="4419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zh-CN" altLang="en-US" sz="1200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曾经在纬度较低的地区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91052" y="4091609"/>
            <a:ext cx="1990493" cy="1747967"/>
            <a:chOff x="397726" y="4374977"/>
            <a:chExt cx="2653991" cy="2330623"/>
          </a:xfrm>
        </p:grpSpPr>
        <p:pic>
          <p:nvPicPr>
            <p:cNvPr id="13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26" y="4800600"/>
              <a:ext cx="2130397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 Box 1027"/>
            <p:cNvSpPr txBox="1">
              <a:spLocks noChangeArrowheads="1"/>
            </p:cNvSpPr>
            <p:nvPr/>
          </p:nvSpPr>
          <p:spPr bwMode="auto">
            <a:xfrm>
              <a:off x="765717" y="4374977"/>
              <a:ext cx="2286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zh-CN" altLang="en-US" sz="1200" dirty="0">
                  <a:solidFill>
                    <a:srgbClr val="FF9900"/>
                  </a:solidFill>
                  <a:latin typeface="Times New Roman" pitchFamily="18" charset="0"/>
                  <a:ea typeface="黑体" pitchFamily="2" charset="-122"/>
                </a:rPr>
                <a:t>温热的环境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42900" y="2113629"/>
            <a:ext cx="2048986" cy="1686934"/>
            <a:chOff x="392219" y="1675170"/>
            <a:chExt cx="2731981" cy="2249245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219" y="2051175"/>
              <a:ext cx="2096943" cy="1873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 Box 1027"/>
            <p:cNvSpPr txBox="1">
              <a:spLocks noChangeArrowheads="1"/>
            </p:cNvSpPr>
            <p:nvPr/>
          </p:nvSpPr>
          <p:spPr bwMode="auto">
            <a:xfrm>
              <a:off x="762000" y="1675170"/>
              <a:ext cx="2362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zh-CN" altLang="en-US" sz="1200" dirty="0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茂密的森林</a:t>
              </a:r>
            </a:p>
          </p:txBody>
        </p:sp>
      </p:grpSp>
      <p:grpSp>
        <p:nvGrpSpPr>
          <p:cNvPr id="49153" name="组合 49152"/>
          <p:cNvGrpSpPr/>
          <p:nvPr/>
        </p:nvGrpSpPr>
        <p:grpSpPr>
          <a:xfrm>
            <a:off x="4258373" y="4145560"/>
            <a:ext cx="2916044" cy="1694016"/>
            <a:chOff x="5410200" y="4361818"/>
            <a:chExt cx="3888059" cy="2258688"/>
          </a:xfrm>
        </p:grpSpPr>
        <p:pic>
          <p:nvPicPr>
            <p:cNvPr id="16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4709814"/>
              <a:ext cx="3347224" cy="1910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 Box 1027"/>
            <p:cNvSpPr txBox="1">
              <a:spLocks noChangeArrowheads="1"/>
            </p:cNvSpPr>
            <p:nvPr/>
          </p:nvSpPr>
          <p:spPr bwMode="auto">
            <a:xfrm>
              <a:off x="6097859" y="4361818"/>
              <a:ext cx="3200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zh-CN" altLang="en-US" sz="1200" dirty="0">
                  <a:solidFill>
                    <a:srgbClr val="0000CC"/>
                  </a:solidFill>
                  <a:latin typeface="Times New Roman" pitchFamily="18" charset="0"/>
                  <a:ea typeface="微软雅黑" pitchFamily="34" charset="-122"/>
                </a:rPr>
                <a:t>大陆漂移的结果</a:t>
              </a:r>
            </a:p>
          </p:txBody>
        </p:sp>
      </p:grpSp>
      <p:sp>
        <p:nvSpPr>
          <p:cNvPr id="22" name="Line 4"/>
          <p:cNvSpPr>
            <a:spLocks noChangeShapeType="1"/>
          </p:cNvSpPr>
          <p:nvPr/>
        </p:nvSpPr>
        <p:spPr bwMode="auto">
          <a:xfrm flipH="1">
            <a:off x="1915607" y="3079869"/>
            <a:ext cx="375462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endParaRPr lang="zh-CN" altLang="en-US" sz="2100"/>
          </a:p>
        </p:txBody>
      </p:sp>
      <p:sp>
        <p:nvSpPr>
          <p:cNvPr id="23" name="Line 4"/>
          <p:cNvSpPr>
            <a:spLocks noChangeShapeType="1"/>
          </p:cNvSpPr>
          <p:nvPr/>
        </p:nvSpPr>
        <p:spPr bwMode="auto">
          <a:xfrm flipH="1">
            <a:off x="1143002" y="3800562"/>
            <a:ext cx="0" cy="32407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endParaRPr lang="zh-CN" altLang="en-US" sz="2100"/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1888849" y="5106120"/>
            <a:ext cx="366117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endParaRPr lang="zh-CN" altLang="en-US" sz="2100"/>
          </a:p>
        </p:txBody>
      </p:sp>
      <p:sp>
        <p:nvSpPr>
          <p:cNvPr id="25" name="Line 4"/>
          <p:cNvSpPr>
            <a:spLocks noChangeShapeType="1"/>
          </p:cNvSpPr>
          <p:nvPr/>
        </p:nvSpPr>
        <p:spPr bwMode="auto">
          <a:xfrm>
            <a:off x="3888867" y="5106120"/>
            <a:ext cx="366117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endParaRPr lang="zh-CN" altLang="en-US" sz="21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rctic%20Fox (Medium)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257801" y="2614659"/>
            <a:ext cx="2114549" cy="120015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57800" y="3882384"/>
            <a:ext cx="2114550" cy="107597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32774" name="Picture 6" descr="c:\users\administrator\appdata\roaming\360se6\User Data\temp\t01b54cf81f7cd44127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257800" y="1399478"/>
            <a:ext cx="2114550" cy="1128713"/>
          </a:xfrm>
          <a:prstGeom prst="rect">
            <a:avLst/>
          </a:prstGeom>
          <a:noFill/>
        </p:spPr>
      </p:pic>
      <p:pic>
        <p:nvPicPr>
          <p:cNvPr id="4" name="Picture 2" descr="307f433a7f6ddef7d56225a3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828800" y="1431351"/>
            <a:ext cx="2114550" cy="113203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pic>
        <p:nvPicPr>
          <p:cNvPr id="5" name="Picture 2" descr="20061123064499234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828800" y="2613067"/>
            <a:ext cx="21145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 descr="c:\users\administrator\appdata\roaming\360se6\User Data\temp\t01cba45ad41127a632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821831" y="3868692"/>
            <a:ext cx="2121520" cy="1103359"/>
          </a:xfrm>
          <a:prstGeom prst="rect">
            <a:avLst/>
          </a:prstGeom>
          <a:noFill/>
        </p:spPr>
      </p:pic>
      <p:sp>
        <p:nvSpPr>
          <p:cNvPr id="46" name="Rectangle 46"/>
          <p:cNvSpPr>
            <a:spLocks noChangeArrowheads="1"/>
          </p:cNvSpPr>
          <p:nvPr/>
        </p:nvSpPr>
        <p:spPr bwMode="gray">
          <a:xfrm>
            <a:off x="1838558" y="2614658"/>
            <a:ext cx="954107" cy="323165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北极地区</a:t>
            </a:r>
            <a:endParaRPr lang="en-US" altLang="zh-CN" sz="15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gray">
          <a:xfrm>
            <a:off x="1828801" y="2925014"/>
            <a:ext cx="954107" cy="323165"/>
          </a:xfrm>
          <a:prstGeom prst="rect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南极地区</a:t>
            </a:r>
            <a:endParaRPr lang="en-US" altLang="zh-CN" sz="15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9" name="Rectangle 46"/>
          <p:cNvSpPr>
            <a:spLocks noChangeArrowheads="1"/>
          </p:cNvSpPr>
          <p:nvPr/>
        </p:nvSpPr>
        <p:spPr bwMode="gray">
          <a:xfrm>
            <a:off x="1841346" y="1443387"/>
            <a:ext cx="954107" cy="323165"/>
          </a:xfrm>
          <a:prstGeom prst="rect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南极地区</a:t>
            </a:r>
            <a:endParaRPr lang="en-US" altLang="zh-CN" sz="15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" name="Rectangle 46"/>
          <p:cNvSpPr>
            <a:spLocks noChangeArrowheads="1"/>
          </p:cNvSpPr>
          <p:nvPr/>
        </p:nvSpPr>
        <p:spPr bwMode="gray">
          <a:xfrm>
            <a:off x="5257801" y="1434138"/>
            <a:ext cx="954107" cy="323165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北极地区</a:t>
            </a:r>
            <a:endParaRPr lang="en-US" altLang="zh-CN" sz="15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2" name="Rectangle 46"/>
          <p:cNvSpPr>
            <a:spLocks noChangeArrowheads="1"/>
          </p:cNvSpPr>
          <p:nvPr/>
        </p:nvSpPr>
        <p:spPr bwMode="gray">
          <a:xfrm>
            <a:off x="5257801" y="2641658"/>
            <a:ext cx="954107" cy="323165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北极地区</a:t>
            </a:r>
            <a:endParaRPr lang="en-US" altLang="zh-CN" sz="15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3" name="Rectangle 46"/>
          <p:cNvSpPr>
            <a:spLocks noChangeArrowheads="1"/>
          </p:cNvSpPr>
          <p:nvPr/>
        </p:nvSpPr>
        <p:spPr bwMode="gray">
          <a:xfrm>
            <a:off x="5257801" y="3901013"/>
            <a:ext cx="954107" cy="323165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北极地区</a:t>
            </a:r>
            <a:endParaRPr lang="en-US" altLang="zh-CN" sz="15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7" name="Rectangle 46"/>
          <p:cNvSpPr>
            <a:spLocks noChangeArrowheads="1"/>
          </p:cNvSpPr>
          <p:nvPr/>
        </p:nvSpPr>
        <p:spPr bwMode="gray">
          <a:xfrm>
            <a:off x="1841346" y="3895557"/>
            <a:ext cx="954107" cy="323165"/>
          </a:xfrm>
          <a:prstGeom prst="rect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南极地区</a:t>
            </a:r>
            <a:endParaRPr lang="en-US" altLang="zh-CN" sz="15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gray">
          <a:xfrm>
            <a:off x="762000" y="725816"/>
            <a:ext cx="7967960" cy="50783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zh-CN" altLang="en-US" sz="27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竞猜下列动物属于哪个极地地区？</a:t>
            </a:r>
            <a:endParaRPr lang="en-US" altLang="zh-CN" sz="24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Rectangle 46"/>
          <p:cNvSpPr>
            <a:spLocks noChangeArrowheads="1"/>
          </p:cNvSpPr>
          <p:nvPr/>
        </p:nvSpPr>
        <p:spPr bwMode="gray">
          <a:xfrm>
            <a:off x="314325" y="5365664"/>
            <a:ext cx="8629650" cy="83099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zh-CN" altLang="en-US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  你能发现极地动物一般有哪些特点吗？这些特点与极地自然环境有什么关系呢？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1" name="Rectangle 45">
            <a:extLst>
              <a:ext uri="{FF2B5EF4-FFF2-40B4-BE49-F238E27FC236}">
                <a16:creationId xmlns:a16="http://schemas.microsoft.com/office/drawing/2014/main" id="{DA35EA91-8AE0-4786-B026-D416BCA1B57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322" y="180147"/>
            <a:ext cx="2875077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、海洋生物资源</a:t>
            </a:r>
            <a:endParaRPr lang="en-US" altLang="zh-CN" sz="24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1" grpId="0" animBg="1"/>
      <p:bldP spid="52" grpId="0" animBg="1"/>
      <p:bldP spid="53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administrator\appdata\roaming\360se6\User Data\temp\t017a68f50edc2947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3159400"/>
            <a:ext cx="3771900" cy="2378870"/>
          </a:xfrm>
          <a:prstGeom prst="rect">
            <a:avLst/>
          </a:prstGeom>
          <a:noFill/>
        </p:spPr>
      </p:pic>
      <p:sp>
        <p:nvSpPr>
          <p:cNvPr id="26" name="Rectangle 45"/>
          <p:cNvSpPr>
            <a:spLocks noChangeArrowheads="1"/>
          </p:cNvSpPr>
          <p:nvPr/>
        </p:nvSpPr>
        <p:spPr bwMode="gray">
          <a:xfrm>
            <a:off x="6115050" y="5613501"/>
            <a:ext cx="2171700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阿蒙森</a:t>
            </a:r>
            <a:r>
              <a:rPr lang="en-US" altLang="zh-CN" sz="1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斯科特站</a:t>
            </a:r>
            <a:endParaRPr lang="en-US" altLang="zh-CN" sz="1800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7" name="Picture 4" descr="c:\users\administrator\appdata\roaming\360se6\User Data\temp\bki-20121002135941-9723585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5182" y="1091314"/>
            <a:ext cx="1255225" cy="1696379"/>
          </a:xfrm>
          <a:prstGeom prst="rect">
            <a:avLst/>
          </a:prstGeom>
          <a:noFill/>
        </p:spPr>
      </p:pic>
      <p:sp>
        <p:nvSpPr>
          <p:cNvPr id="28" name="Rectangle 45"/>
          <p:cNvSpPr>
            <a:spLocks noChangeArrowheads="1"/>
          </p:cNvSpPr>
          <p:nvPr/>
        </p:nvSpPr>
        <p:spPr bwMode="gray">
          <a:xfrm>
            <a:off x="7222332" y="2848335"/>
            <a:ext cx="1750219" cy="27699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2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斯科特（英国）</a:t>
            </a:r>
            <a:endParaRPr lang="en-US" altLang="zh-CN" sz="1200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9" name="Picture 6" descr="c:\users\administrator\appdata\roaming\360se6\User Data\temp\rX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9282" y="1091547"/>
            <a:ext cx="1312375" cy="1696379"/>
          </a:xfrm>
          <a:prstGeom prst="rect">
            <a:avLst/>
          </a:prstGeom>
          <a:noFill/>
        </p:spPr>
      </p:pic>
      <p:sp>
        <p:nvSpPr>
          <p:cNvPr id="30" name="Rectangle 45"/>
          <p:cNvSpPr>
            <a:spLocks noChangeArrowheads="1"/>
          </p:cNvSpPr>
          <p:nvPr/>
        </p:nvSpPr>
        <p:spPr bwMode="gray">
          <a:xfrm>
            <a:off x="5793581" y="2848335"/>
            <a:ext cx="2171700" cy="27699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2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阿蒙森（挪威）</a:t>
            </a:r>
            <a:endParaRPr lang="en-US" altLang="zh-CN" sz="1200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525735D6-A3C5-412B-8EC6-9FE1BC10BAD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6669" y="340741"/>
            <a:ext cx="4724400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zh-CN" altLang="en-US" sz="36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新知二：极地科考</a:t>
            </a:r>
            <a:endParaRPr lang="en-US" altLang="zh-CN" sz="36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D1D5C5-09D6-4C30-B668-0406B355752D}"/>
              </a:ext>
            </a:extLst>
          </p:cNvPr>
          <p:cNvSpPr/>
          <p:nvPr/>
        </p:nvSpPr>
        <p:spPr>
          <a:xfrm>
            <a:off x="260121" y="2363676"/>
            <a:ext cx="4572000" cy="3970318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美国于</a:t>
            </a:r>
            <a:r>
              <a:rPr lang="en-US" altLang="zh-CN" dirty="0">
                <a:solidFill>
                  <a:srgbClr val="FF0000"/>
                </a:solidFill>
              </a:rPr>
              <a:t>1957</a:t>
            </a:r>
            <a:r>
              <a:rPr lang="zh-CN" altLang="en-US" dirty="0">
                <a:solidFill>
                  <a:srgbClr val="FF0000"/>
                </a:solidFill>
              </a:rPr>
              <a:t>年在南极点设立了阿蒙森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斯科特南极科学考察站。是地球长期有人居住的最南处，也是世界纬度最高的考察站。其名称是为纪念在</a:t>
            </a:r>
            <a:r>
              <a:rPr lang="en-US" altLang="zh-CN" dirty="0">
                <a:solidFill>
                  <a:srgbClr val="FF0000"/>
                </a:solidFill>
              </a:rPr>
              <a:t>1911</a:t>
            </a:r>
            <a:r>
              <a:rPr lang="zh-CN" altLang="en-US" dirty="0">
                <a:solidFill>
                  <a:srgbClr val="FF0000"/>
                </a:solidFill>
              </a:rPr>
              <a:t>年第一个抵达南极点的罗尔德</a:t>
            </a:r>
            <a:r>
              <a:rPr lang="en-US" altLang="zh-CN" dirty="0">
                <a:solidFill>
                  <a:srgbClr val="FF0000"/>
                </a:solidFill>
              </a:rPr>
              <a:t>·</a:t>
            </a:r>
            <a:r>
              <a:rPr lang="zh-CN" altLang="en-US" dirty="0">
                <a:solidFill>
                  <a:srgbClr val="FF0000"/>
                </a:solidFill>
              </a:rPr>
              <a:t>阿蒙森和</a:t>
            </a:r>
            <a:r>
              <a:rPr lang="en-US" altLang="zh-CN" dirty="0">
                <a:solidFill>
                  <a:srgbClr val="FF0000"/>
                </a:solidFill>
              </a:rPr>
              <a:t>1912</a:t>
            </a:r>
            <a:r>
              <a:rPr lang="zh-CN" altLang="en-US" dirty="0">
                <a:solidFill>
                  <a:srgbClr val="FF0000"/>
                </a:solidFill>
              </a:rPr>
              <a:t>年第二个抵达南极点的罗伯特</a:t>
            </a:r>
            <a:r>
              <a:rPr lang="en-US" altLang="zh-CN" dirty="0">
                <a:solidFill>
                  <a:srgbClr val="FF0000"/>
                </a:solidFill>
              </a:rPr>
              <a:t>·</a:t>
            </a:r>
            <a:r>
              <a:rPr lang="zh-CN" altLang="en-US" dirty="0">
                <a:solidFill>
                  <a:srgbClr val="FF0000"/>
                </a:solidFill>
              </a:rPr>
              <a:t>斯科特。</a:t>
            </a:r>
          </a:p>
        </p:txBody>
      </p:sp>
      <p:sp>
        <p:nvSpPr>
          <p:cNvPr id="13" name="Rectangle 45">
            <a:extLst>
              <a:ext uri="{FF2B5EF4-FFF2-40B4-BE49-F238E27FC236}">
                <a16:creationId xmlns:a16="http://schemas.microsoft.com/office/drawing/2014/main" id="{BDED9DF7-AB8D-4F6F-9323-37A79DBEEB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6669" y="1477838"/>
            <a:ext cx="20574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、南极探险</a:t>
            </a:r>
            <a:endParaRPr lang="en-US" altLang="zh-CN" sz="24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455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88" y="2209443"/>
            <a:ext cx="4343400" cy="2209800"/>
          </a:xfrm>
          <a:solidFill>
            <a:srgbClr val="FFFF66"/>
          </a:solidFill>
        </p:spPr>
        <p:txBody>
          <a:bodyPr/>
          <a:lstStyle/>
          <a:p>
            <a:pPr marL="0" indent="0">
              <a:lnSpc>
                <a:spcPts val="3750"/>
              </a:lnSpc>
              <a:buNone/>
            </a:pPr>
            <a:r>
              <a:rPr lang="zh-CN" altLang="en-US" sz="2700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极地地区因为其独特的地理位置，具有未经人类雕刻的原始自然环境，为科学家们提供了广阔的天然实验室。</a:t>
            </a:r>
            <a:endParaRPr lang="en-US" altLang="zh-CN" sz="2700" b="1" dirty="0">
              <a:solidFill>
                <a:srgbClr val="FF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marL="0" indent="0">
              <a:lnSpc>
                <a:spcPts val="3750"/>
              </a:lnSpc>
              <a:buNone/>
            </a:pPr>
            <a:endParaRPr lang="zh-CN" altLang="zh-CN" sz="3000" b="1" dirty="0">
              <a:solidFill>
                <a:srgbClr val="FF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pic>
        <p:nvPicPr>
          <p:cNvPr id="16" name="Picture 12" descr="1释放探空气球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13" y="1999894"/>
            <a:ext cx="1851158" cy="131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45"/>
          <p:cNvSpPr>
            <a:spLocks noChangeArrowheads="1"/>
          </p:cNvSpPr>
          <p:nvPr/>
        </p:nvSpPr>
        <p:spPr bwMode="gray">
          <a:xfrm>
            <a:off x="4618893" y="2023155"/>
            <a:ext cx="410308" cy="120032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冰上作业</a:t>
            </a:r>
            <a:endParaRPr lang="en-US" altLang="zh-CN" sz="1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8" name="Picture 4" descr="c:\users\administrator\appdata\roaming\360se6\User Data\temp\f1431cd2796d4e9476072703866fa5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0505" y="1999894"/>
            <a:ext cx="1971675" cy="1314450"/>
          </a:xfrm>
          <a:prstGeom prst="rect">
            <a:avLst/>
          </a:prstGeom>
          <a:noFill/>
        </p:spPr>
      </p:pic>
      <p:sp>
        <p:nvSpPr>
          <p:cNvPr id="19" name="Rectangle 45"/>
          <p:cNvSpPr>
            <a:spLocks noChangeArrowheads="1"/>
          </p:cNvSpPr>
          <p:nvPr/>
        </p:nvSpPr>
        <p:spPr bwMode="gray">
          <a:xfrm>
            <a:off x="8733693" y="2057400"/>
            <a:ext cx="410308" cy="120032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气象观测</a:t>
            </a:r>
            <a:endParaRPr lang="en-US" altLang="zh-CN" sz="1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" name="Picture 10" descr="c:\users\administrator\appdata\roaming\360se6\User Data\temp\20121217104937305.jpg"/>
          <p:cNvPicPr>
            <a:picLocks noChangeAspect="1" noChangeArrowheads="1"/>
          </p:cNvPicPr>
          <p:nvPr/>
        </p:nvPicPr>
        <p:blipFill>
          <a:blip r:embed="rId4" cstate="print"/>
          <a:srcRect l="14769" t="7621" r="15077" b="20323"/>
          <a:stretch>
            <a:fillRect/>
          </a:stretch>
        </p:blipFill>
        <p:spPr bwMode="auto">
          <a:xfrm>
            <a:off x="4923104" y="3714750"/>
            <a:ext cx="1988527" cy="1314450"/>
          </a:xfrm>
          <a:prstGeom prst="rect">
            <a:avLst/>
          </a:prstGeom>
          <a:noFill/>
        </p:spPr>
      </p:pic>
      <p:sp>
        <p:nvSpPr>
          <p:cNvPr id="21" name="Rectangle 45"/>
          <p:cNvSpPr>
            <a:spLocks noChangeArrowheads="1"/>
          </p:cNvSpPr>
          <p:nvPr/>
        </p:nvSpPr>
        <p:spPr bwMode="gray">
          <a:xfrm>
            <a:off x="4618893" y="3714750"/>
            <a:ext cx="410308" cy="120032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收集陨石</a:t>
            </a:r>
            <a:endParaRPr lang="en-US" altLang="zh-CN" sz="1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2" name="Picture 12" descr="c:\users\administrator\appdata\roaming\360se6\User Data\temp\2013052822385769737249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7632" y="3714750"/>
            <a:ext cx="1921119" cy="1314450"/>
          </a:xfrm>
          <a:prstGeom prst="rect">
            <a:avLst/>
          </a:prstGeom>
          <a:noFill/>
        </p:spPr>
      </p:pic>
      <p:sp>
        <p:nvSpPr>
          <p:cNvPr id="23" name="Rectangle 45"/>
          <p:cNvSpPr>
            <a:spLocks noChangeArrowheads="1"/>
          </p:cNvSpPr>
          <p:nvPr/>
        </p:nvSpPr>
        <p:spPr bwMode="gray">
          <a:xfrm>
            <a:off x="8790843" y="3714750"/>
            <a:ext cx="410308" cy="120032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地震监测</a:t>
            </a:r>
            <a:endParaRPr lang="en-US" altLang="zh-CN" sz="1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Rectangle 45"/>
          <p:cNvSpPr>
            <a:spLocks noChangeArrowheads="1"/>
          </p:cNvSpPr>
          <p:nvPr/>
        </p:nvSpPr>
        <p:spPr bwMode="gray">
          <a:xfrm>
            <a:off x="6629400" y="2611778"/>
            <a:ext cx="439885" cy="19389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天然实验室</a:t>
            </a:r>
            <a:endParaRPr lang="en-US" altLang="zh-CN" sz="2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785F3DF0-3131-44D1-916F-F048D17B26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0394" y="533400"/>
            <a:ext cx="2499005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、天然实验室</a:t>
            </a:r>
            <a:endParaRPr lang="en-US" altLang="zh-CN" sz="24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72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5"/>
          <p:cNvSpPr>
            <a:spLocks noChangeArrowheads="1"/>
          </p:cNvSpPr>
          <p:nvPr/>
        </p:nvSpPr>
        <p:spPr bwMode="gray">
          <a:xfrm>
            <a:off x="114300" y="967531"/>
            <a:ext cx="1428750" cy="5539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0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看视频</a:t>
            </a:r>
            <a:endParaRPr lang="en-US" altLang="zh-CN" sz="30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Rectangle 45"/>
          <p:cNvSpPr>
            <a:spLocks noChangeArrowheads="1"/>
          </p:cNvSpPr>
          <p:nvPr/>
        </p:nvSpPr>
        <p:spPr bwMode="gray">
          <a:xfrm>
            <a:off x="1657350" y="1067891"/>
            <a:ext cx="7353300" cy="3693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快速记下新闻中提到的我国南极科学考察站的数量、名称和开站的时间。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CC757D6A-06B6-4417-8137-4495FE1451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1000" y="228600"/>
            <a:ext cx="3533022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、中国极地科学考察</a:t>
            </a:r>
            <a:endParaRPr lang="en-US" altLang="zh-CN" sz="24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中国南极科考站建立历程[看东方]_标清">
            <a:hlinkClick r:id="" action="ppaction://media"/>
            <a:extLst>
              <a:ext uri="{FF2B5EF4-FFF2-40B4-BE49-F238E27FC236}">
                <a16:creationId xmlns:a16="http://schemas.microsoft.com/office/drawing/2014/main" id="{6BE8DFDE-C186-4F21-A0C8-F4F4206120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300" y="1752600"/>
            <a:ext cx="815340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南极科考站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96200" y="1143000"/>
            <a:ext cx="8543000" cy="42631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83725" y="356117"/>
            <a:ext cx="657655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我国在南极地区的四个科学考察站及建站时间</a:t>
            </a:r>
            <a:endParaRPr lang="zh-CN" altLang="en-US" sz="2400" dirty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069157" y="5608157"/>
            <a:ext cx="6997086" cy="1083438"/>
          </a:xfrm>
          <a:prstGeom prst="rect">
            <a:avLst/>
          </a:prstGeom>
          <a:solidFill>
            <a:schemeClr val="bg1"/>
          </a:solidFill>
          <a:ln w="158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目前，俄、美、英、阿根廷、澳、日、中等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39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多个国家建立了一系列考察站。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2009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年昆仑站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纬度最高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)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的建立，标志着我国已成功跻身国际极地考察的</a:t>
            </a:r>
            <a:r>
              <a:rPr lang="zh-CN" altLang="en-US" sz="1800" dirty="0">
                <a:solidFill>
                  <a:srgbClr val="FF0000"/>
                </a:solidFill>
                <a:latin typeface="Arial"/>
                <a:ea typeface="黑体" pitchFamily="49" charset="-122"/>
              </a:rPr>
              <a:t>“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第一方阵</a:t>
            </a:r>
            <a:r>
              <a:rPr lang="zh-CN" altLang="en-US" sz="1800" dirty="0">
                <a:solidFill>
                  <a:srgbClr val="FF0000"/>
                </a:solidFill>
                <a:latin typeface="Arial"/>
                <a:ea typeface="黑体" pitchFamily="49" charset="-122"/>
              </a:rPr>
              <a:t>”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1" y="2914651"/>
            <a:ext cx="301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6251" y="3886200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南极点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165951" y="905920"/>
            <a:ext cx="4177449" cy="6001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 type="none" w="lg" len="lg"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zh-CN" sz="33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300" dirty="0">
                <a:latin typeface="黑体" pitchFamily="49" charset="-122"/>
                <a:ea typeface="黑体" pitchFamily="49" charset="-122"/>
              </a:rPr>
              <a:t>、北极地区的范围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9AF471-517E-4D93-AA00-E00B9F692A75}"/>
              </a:ext>
            </a:extLst>
          </p:cNvPr>
          <p:cNvGrpSpPr/>
          <p:nvPr/>
        </p:nvGrpSpPr>
        <p:grpSpPr>
          <a:xfrm>
            <a:off x="1600200" y="1681393"/>
            <a:ext cx="5486400" cy="3806187"/>
            <a:chOff x="990600" y="994413"/>
            <a:chExt cx="6477000" cy="4450846"/>
          </a:xfrm>
        </p:grpSpPr>
        <p:pic>
          <p:nvPicPr>
            <p:cNvPr id="5" name="Picture 34" descr="7-40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990600" y="994413"/>
              <a:ext cx="6477000" cy="4352197"/>
            </a:xfrm>
            <a:prstGeom prst="rect">
              <a:avLst/>
            </a:prstGeom>
            <a:noFill/>
          </p:spPr>
        </p:pic>
        <p:sp>
          <p:nvSpPr>
            <p:cNvPr id="25" name="椭圆 24"/>
            <p:cNvSpPr/>
            <p:nvPr/>
          </p:nvSpPr>
          <p:spPr>
            <a:xfrm>
              <a:off x="2133600" y="1404416"/>
              <a:ext cx="4206349" cy="404084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7EBB972-BDAA-4D96-A85E-700C45544EA9}"/>
              </a:ext>
            </a:extLst>
          </p:cNvPr>
          <p:cNvSpPr txBox="1"/>
          <p:nvPr/>
        </p:nvSpPr>
        <p:spPr>
          <a:xfrm>
            <a:off x="457200" y="5487580"/>
            <a:ext cx="82296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北极地区是指</a:t>
            </a:r>
            <a:r>
              <a:rPr lang="zh-CN" altLang="en-US" sz="2400" u="sng" dirty="0"/>
              <a:t>             </a:t>
            </a:r>
            <a:r>
              <a:rPr lang="zh-CN" altLang="en-US" sz="2400" dirty="0"/>
              <a:t>以北的地区，包括北冰洋、亚欧大陆和北美大陆的北部及一些岛屿。其中北冰洋是纬度最</a:t>
            </a:r>
            <a:r>
              <a:rPr lang="zh-CN" altLang="en-US" sz="2400" u="sng" dirty="0"/>
              <a:t>       </a:t>
            </a:r>
            <a:r>
              <a:rPr lang="zh-CN" altLang="en-US" sz="2400" dirty="0"/>
              <a:t>，跨经度最</a:t>
            </a:r>
            <a:r>
              <a:rPr lang="zh-CN" altLang="en-US" sz="2400" u="sng" dirty="0"/>
              <a:t>           </a:t>
            </a:r>
            <a:r>
              <a:rPr lang="zh-CN" altLang="en-US" sz="2400" dirty="0"/>
              <a:t>的大洋。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EFCE7C-5C1D-4466-A434-E2B8B3D98B3C}"/>
              </a:ext>
            </a:extLst>
          </p:cNvPr>
          <p:cNvSpPr txBox="1"/>
          <p:nvPr/>
        </p:nvSpPr>
        <p:spPr>
          <a:xfrm>
            <a:off x="165951" y="75639"/>
            <a:ext cx="203132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温故知新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4300" y="517153"/>
            <a:ext cx="5257800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Arial" pitchFamily="34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Arial" pitchFamily="34" charset="0"/>
                <a:ea typeface="宋体" pitchFamily="2" charset="-122"/>
              </a:rPr>
              <a:t>2004年7月</a:t>
            </a:r>
            <a:r>
              <a:rPr lang="en-US" altLang="zh-CN" sz="2400" dirty="0">
                <a:latin typeface="Arial" pitchFamily="34" charset="0"/>
                <a:ea typeface="宋体" pitchFamily="2" charset="-122"/>
              </a:rPr>
              <a:t>,</a:t>
            </a:r>
            <a:r>
              <a:rPr lang="zh-CN" altLang="en-US" sz="2400" dirty="0">
                <a:latin typeface="Arial" pitchFamily="34" charset="0"/>
                <a:ea typeface="宋体" pitchFamily="2" charset="-122"/>
              </a:rPr>
              <a:t> 在北极建立了科学考察站</a:t>
            </a:r>
            <a:r>
              <a:rPr lang="en-US" altLang="zh-CN" sz="2400" dirty="0">
                <a:latin typeface="Arial" pitchFamily="34" charset="0"/>
                <a:ea typeface="宋体" pitchFamily="2" charset="-122"/>
              </a:rPr>
              <a:t>-----</a:t>
            </a:r>
            <a:r>
              <a:rPr lang="zh-CN" altLang="en-US" sz="2400" dirty="0">
                <a:latin typeface="Arial" pitchFamily="34" charset="0"/>
                <a:ea typeface="宋体" pitchFamily="2" charset="-122"/>
              </a:rPr>
              <a:t>黄河站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0051" y="1943100"/>
            <a:ext cx="408723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 descr="c:\users\administrator\appdata\roaming\360se6\User Data\temp\t016ad737c933df621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86200" y="1931717"/>
            <a:ext cx="1485900" cy="933451"/>
          </a:xfrm>
          <a:prstGeom prst="rect">
            <a:avLst/>
          </a:prstGeom>
          <a:noFill/>
        </p:spPr>
      </p:pic>
      <p:cxnSp>
        <p:nvCxnSpPr>
          <p:cNvPr id="13" name="直接箭头连接符 12"/>
          <p:cNvCxnSpPr/>
          <p:nvPr/>
        </p:nvCxnSpPr>
        <p:spPr>
          <a:xfrm flipH="1">
            <a:off x="2343150" y="2628900"/>
            <a:ext cx="1771650" cy="1143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71951" y="2876551"/>
            <a:ext cx="1061840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黄河站</a:t>
            </a:r>
            <a:endParaRPr lang="zh-CN" altLang="en-US" sz="2100" dirty="0">
              <a:solidFill>
                <a:srgbClr val="FF0000"/>
              </a:solidFill>
            </a:endParaRPr>
          </a:p>
        </p:txBody>
      </p:sp>
      <p:sp>
        <p:nvSpPr>
          <p:cNvPr id="8" name="五角星 7"/>
          <p:cNvSpPr/>
          <p:nvPr/>
        </p:nvSpPr>
        <p:spPr>
          <a:xfrm>
            <a:off x="2085975" y="4029075"/>
            <a:ext cx="171450" cy="2286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13928" y="5228020"/>
            <a:ext cx="4459478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100" dirty="0">
                <a:latin typeface="Arial" pitchFamily="34" charset="0"/>
                <a:ea typeface="宋体" pitchFamily="2" charset="-122"/>
              </a:rPr>
              <a:t>北极地区考察的最佳时间：</a:t>
            </a:r>
            <a:r>
              <a:rPr lang="zh-CN" altLang="en-US" sz="21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我国夏季（</a:t>
            </a:r>
            <a:r>
              <a:rPr lang="en-US" altLang="zh-CN" sz="21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6</a:t>
            </a:r>
            <a:r>
              <a:rPr lang="zh-CN" altLang="en-US" sz="21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lang="en-US" altLang="zh-CN" sz="21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7</a:t>
            </a:r>
            <a:r>
              <a:rPr lang="zh-CN" altLang="en-US" sz="21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lang="en-US" altLang="zh-CN" sz="21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8</a:t>
            </a:r>
            <a:r>
              <a:rPr lang="zh-CN" altLang="en-US" sz="21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月）</a:t>
            </a:r>
          </a:p>
        </p:txBody>
      </p:sp>
      <p:pic>
        <p:nvPicPr>
          <p:cNvPr id="11" name="Picture 7" descr="12479493_999938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429251" y="1085850"/>
            <a:ext cx="3690698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1" y="3632376"/>
            <a:ext cx="3690698" cy="21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Rectangle 45"/>
          <p:cNvSpPr>
            <a:spLocks noChangeArrowheads="1"/>
          </p:cNvSpPr>
          <p:nvPr/>
        </p:nvSpPr>
        <p:spPr bwMode="gray">
          <a:xfrm>
            <a:off x="6057900" y="3425651"/>
            <a:ext cx="2628900" cy="3693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800" b="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极地考察破冰船雪龙号</a:t>
            </a:r>
            <a:endParaRPr lang="en-US" altLang="zh-CN" sz="1800" b="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76199" y="4991383"/>
            <a:ext cx="9067801" cy="159017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 type="none" w="lg" len="lg"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4125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黄河站（</a:t>
            </a:r>
            <a:r>
              <a:rPr lang="zh-CN" altLang="en-US" sz="2400" b="0" dirty="0"/>
              <a:t>北纬</a:t>
            </a:r>
            <a:r>
              <a:rPr lang="en-US" altLang="zh-CN" sz="2400" b="0" dirty="0"/>
              <a:t>78°55′</a:t>
            </a:r>
            <a:r>
              <a:rPr lang="zh-CN" altLang="en-US" sz="2400" b="0" dirty="0"/>
              <a:t>、东经</a:t>
            </a:r>
            <a:r>
              <a:rPr lang="en-US" altLang="zh-CN" sz="2400" b="0" dirty="0"/>
              <a:t>11°56′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）在北极点的</a:t>
            </a:r>
            <a:r>
              <a:rPr lang="zh-CN" altLang="en-US" u="sng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方向。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4125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昆仑站（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0" dirty="0"/>
              <a:t>南纬</a:t>
            </a:r>
            <a:r>
              <a:rPr lang="en-US" altLang="zh-CN" sz="2400" b="0" dirty="0"/>
              <a:t>80°25‘, </a:t>
            </a:r>
            <a:r>
              <a:rPr lang="zh-CN" altLang="en-US" sz="2400" b="0" dirty="0"/>
              <a:t>东经</a:t>
            </a:r>
            <a:r>
              <a:rPr lang="en-US" altLang="zh-CN" sz="2400" b="0" dirty="0"/>
              <a:t>77°06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）在南极点的</a:t>
            </a:r>
            <a:r>
              <a:rPr lang="zh-CN" altLang="en-US" u="sng" dirty="0">
                <a:latin typeface="黑体" pitchFamily="49" charset="-122"/>
                <a:ea typeface="黑体" pitchFamily="49" charset="-122"/>
              </a:rPr>
              <a:t>    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方向。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4125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黄河站在昆仑站的</a:t>
            </a:r>
            <a:r>
              <a:rPr lang="zh-CN" altLang="en-US" u="sng" dirty="0">
                <a:latin typeface="黑体" pitchFamily="49" charset="-122"/>
                <a:ea typeface="黑体" pitchFamily="49" charset="-122"/>
              </a:rPr>
              <a:t>     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方向。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9295" y="4991383"/>
            <a:ext cx="11128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正南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38015" y="871021"/>
            <a:ext cx="4248150" cy="372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flipV="1">
            <a:off x="1600200" y="4011839"/>
            <a:ext cx="485775" cy="57149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066925" y="3676014"/>
            <a:ext cx="4474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北</a:t>
            </a:r>
          </a:p>
        </p:txBody>
      </p:sp>
      <p:sp>
        <p:nvSpPr>
          <p:cNvPr id="17" name="矩形 16"/>
          <p:cNvSpPr/>
          <p:nvPr/>
        </p:nvSpPr>
        <p:spPr>
          <a:xfrm>
            <a:off x="1019371" y="3826056"/>
            <a:ext cx="4474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1550" y="4227782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黄河站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3178" y="871021"/>
            <a:ext cx="4229100" cy="371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6515100" y="3526609"/>
            <a:ext cx="4474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南</a:t>
            </a:r>
          </a:p>
        </p:txBody>
      </p:sp>
      <p:sp>
        <p:nvSpPr>
          <p:cNvPr id="18" name="矩形 17"/>
          <p:cNvSpPr/>
          <p:nvPr/>
        </p:nvSpPr>
        <p:spPr>
          <a:xfrm>
            <a:off x="7543800" y="3564709"/>
            <a:ext cx="4474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北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6800850" y="3790949"/>
            <a:ext cx="514350" cy="12473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58025" y="386479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昆仑站</a:t>
            </a:r>
          </a:p>
        </p:txBody>
      </p:sp>
      <p:sp>
        <p:nvSpPr>
          <p:cNvPr id="23" name="矩形 22"/>
          <p:cNvSpPr/>
          <p:nvPr/>
        </p:nvSpPr>
        <p:spPr>
          <a:xfrm>
            <a:off x="6942154" y="5545381"/>
            <a:ext cx="9573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正北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9AFFE48-26BE-47E2-9E88-4C2872C21CD9}"/>
              </a:ext>
            </a:extLst>
          </p:cNvPr>
          <p:cNvSpPr/>
          <p:nvPr/>
        </p:nvSpPr>
        <p:spPr>
          <a:xfrm>
            <a:off x="395255" y="219542"/>
            <a:ext cx="6136616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思考</a:t>
            </a:r>
            <a:r>
              <a:rPr lang="en-US" altLang="zh-CN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：判断我国极地科考站相对位置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9508D4-756B-40B5-B6CF-09FB6ECDCF80}"/>
              </a:ext>
            </a:extLst>
          </p:cNvPr>
          <p:cNvSpPr/>
          <p:nvPr/>
        </p:nvSpPr>
        <p:spPr>
          <a:xfrm>
            <a:off x="3200400" y="5975981"/>
            <a:ext cx="9589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西北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5" grpId="0"/>
      <p:bldP spid="18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327817" y="1651948"/>
            <a:ext cx="4743450" cy="420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1674345" y="805655"/>
            <a:ext cx="6461667" cy="5847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 type="none" w="lg" len="lg"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昆仑站在长城站的</a:t>
            </a:r>
            <a:r>
              <a:rPr lang="zh-CN" altLang="en-US" sz="3200" u="sng" dirty="0">
                <a:latin typeface="黑体" pitchFamily="49" charset="-122"/>
                <a:ea typeface="黑体" pitchFamily="49" charset="-122"/>
              </a:rPr>
              <a:t>     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方向。</a:t>
            </a:r>
          </a:p>
        </p:txBody>
      </p:sp>
      <p:sp>
        <p:nvSpPr>
          <p:cNvPr id="6" name="矩形 5"/>
          <p:cNvSpPr/>
          <p:nvPr/>
        </p:nvSpPr>
        <p:spPr>
          <a:xfrm>
            <a:off x="5128241" y="815795"/>
            <a:ext cx="956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东南</a:t>
            </a:r>
          </a:p>
        </p:txBody>
      </p:sp>
      <p:sp>
        <p:nvSpPr>
          <p:cNvPr id="8" name="矩形 7"/>
          <p:cNvSpPr/>
          <p:nvPr/>
        </p:nvSpPr>
        <p:spPr>
          <a:xfrm>
            <a:off x="4457700" y="3543300"/>
            <a:ext cx="4474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南</a:t>
            </a:r>
          </a:p>
        </p:txBody>
      </p:sp>
      <p:sp>
        <p:nvSpPr>
          <p:cNvPr id="11" name="椭圆 10"/>
          <p:cNvSpPr/>
          <p:nvPr/>
        </p:nvSpPr>
        <p:spPr>
          <a:xfrm>
            <a:off x="5107259" y="3226340"/>
            <a:ext cx="457200" cy="342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12" name="椭圆 11"/>
          <p:cNvSpPr/>
          <p:nvPr/>
        </p:nvSpPr>
        <p:spPr>
          <a:xfrm>
            <a:off x="2833403" y="2584577"/>
            <a:ext cx="457200" cy="342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 rot="19270153">
            <a:off x="2843094" y="1665061"/>
            <a:ext cx="2973779" cy="181045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590" y="0"/>
              </a:cxn>
              <a:cxn ang="0">
                <a:pos x="1180" y="136"/>
              </a:cxn>
              <a:cxn ang="0">
                <a:pos x="1633" y="544"/>
              </a:cxn>
              <a:cxn ang="0">
                <a:pos x="1815" y="998"/>
              </a:cxn>
              <a:cxn ang="0">
                <a:pos x="1860" y="1406"/>
              </a:cxn>
            </a:cxnLst>
            <a:rect l="0" t="0" r="r" b="b"/>
            <a:pathLst>
              <a:path w="1860" h="1406">
                <a:moveTo>
                  <a:pt x="0" y="136"/>
                </a:moveTo>
                <a:cubicBezTo>
                  <a:pt x="196" y="68"/>
                  <a:pt x="393" y="0"/>
                  <a:pt x="590" y="0"/>
                </a:cubicBezTo>
                <a:cubicBezTo>
                  <a:pt x="787" y="0"/>
                  <a:pt x="1006" y="45"/>
                  <a:pt x="1180" y="136"/>
                </a:cubicBezTo>
                <a:cubicBezTo>
                  <a:pt x="1354" y="227"/>
                  <a:pt x="1527" y="400"/>
                  <a:pt x="1633" y="544"/>
                </a:cubicBezTo>
                <a:cubicBezTo>
                  <a:pt x="1739" y="688"/>
                  <a:pt x="1777" y="854"/>
                  <a:pt x="1815" y="998"/>
                </a:cubicBezTo>
                <a:cubicBezTo>
                  <a:pt x="1853" y="1142"/>
                  <a:pt x="1856" y="1274"/>
                  <a:pt x="1860" y="1406"/>
                </a:cubicBezTo>
              </a:path>
            </a:pathLst>
          </a:cu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zh-CN" altLang="en-US" sz="2100"/>
          </a:p>
        </p:txBody>
      </p:sp>
      <p:sp>
        <p:nvSpPr>
          <p:cNvPr id="2" name="TextBox 1"/>
          <p:cNvSpPr txBox="1"/>
          <p:nvPr/>
        </p:nvSpPr>
        <p:spPr>
          <a:xfrm>
            <a:off x="2628900" y="20417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solidFill>
                  <a:srgbClr val="FF0000"/>
                </a:solidFill>
              </a:rPr>
              <a:t>西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1175" y="160020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solidFill>
                  <a:srgbClr val="FF0000"/>
                </a:solidFill>
              </a:rPr>
              <a:t>东</a:t>
            </a: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 rot="1021665">
            <a:off x="2978686" y="3067457"/>
            <a:ext cx="2174642" cy="34289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590" y="0"/>
              </a:cxn>
              <a:cxn ang="0">
                <a:pos x="1180" y="136"/>
              </a:cxn>
              <a:cxn ang="0">
                <a:pos x="1633" y="544"/>
              </a:cxn>
              <a:cxn ang="0">
                <a:pos x="1815" y="998"/>
              </a:cxn>
              <a:cxn ang="0">
                <a:pos x="1860" y="1406"/>
              </a:cxn>
            </a:cxnLst>
            <a:rect l="0" t="0" r="r" b="b"/>
            <a:pathLst>
              <a:path w="1860" h="1406">
                <a:moveTo>
                  <a:pt x="0" y="136"/>
                </a:moveTo>
                <a:cubicBezTo>
                  <a:pt x="196" y="68"/>
                  <a:pt x="393" y="0"/>
                  <a:pt x="590" y="0"/>
                </a:cubicBezTo>
                <a:cubicBezTo>
                  <a:pt x="787" y="0"/>
                  <a:pt x="1006" y="45"/>
                  <a:pt x="1180" y="136"/>
                </a:cubicBezTo>
                <a:cubicBezTo>
                  <a:pt x="1354" y="227"/>
                  <a:pt x="1527" y="400"/>
                  <a:pt x="1633" y="544"/>
                </a:cubicBezTo>
                <a:cubicBezTo>
                  <a:pt x="1739" y="688"/>
                  <a:pt x="1777" y="854"/>
                  <a:pt x="1815" y="998"/>
                </a:cubicBezTo>
                <a:cubicBezTo>
                  <a:pt x="1853" y="1142"/>
                  <a:pt x="1856" y="1274"/>
                  <a:pt x="1860" y="1406"/>
                </a:cubicBezTo>
              </a:path>
            </a:pathLst>
          </a:cu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zh-CN" altLang="en-US" sz="2100" b="0" dirty="0">
              <a:solidFill>
                <a:srgbClr val="FF000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 rot="1754609" flipV="1">
            <a:off x="2704459" y="3217594"/>
            <a:ext cx="1904316" cy="34289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590" y="0"/>
              </a:cxn>
              <a:cxn ang="0">
                <a:pos x="1180" y="136"/>
              </a:cxn>
              <a:cxn ang="0">
                <a:pos x="1633" y="544"/>
              </a:cxn>
              <a:cxn ang="0">
                <a:pos x="1815" y="998"/>
              </a:cxn>
              <a:cxn ang="0">
                <a:pos x="1860" y="1406"/>
              </a:cxn>
            </a:cxnLst>
            <a:rect l="0" t="0" r="r" b="b"/>
            <a:pathLst>
              <a:path w="1860" h="1406">
                <a:moveTo>
                  <a:pt x="0" y="136"/>
                </a:moveTo>
                <a:cubicBezTo>
                  <a:pt x="196" y="68"/>
                  <a:pt x="393" y="0"/>
                  <a:pt x="590" y="0"/>
                </a:cubicBezTo>
                <a:cubicBezTo>
                  <a:pt x="787" y="0"/>
                  <a:pt x="1006" y="45"/>
                  <a:pt x="1180" y="136"/>
                </a:cubicBezTo>
                <a:cubicBezTo>
                  <a:pt x="1354" y="227"/>
                  <a:pt x="1527" y="400"/>
                  <a:pt x="1633" y="544"/>
                </a:cubicBezTo>
                <a:cubicBezTo>
                  <a:pt x="1739" y="688"/>
                  <a:pt x="1777" y="854"/>
                  <a:pt x="1815" y="998"/>
                </a:cubicBezTo>
                <a:cubicBezTo>
                  <a:pt x="1853" y="1142"/>
                  <a:pt x="1856" y="1274"/>
                  <a:pt x="1860" y="1406"/>
                </a:cubicBezTo>
              </a:path>
            </a:pathLst>
          </a:cu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zh-CN" altLang="en-US" sz="2100"/>
          </a:p>
        </p:txBody>
      </p:sp>
    </p:spTree>
    <p:extLst>
      <p:ext uri="{BB962C8B-B14F-4D97-AF65-F5344CB8AC3E}">
        <p14:creationId xmlns:p14="http://schemas.microsoft.com/office/powerpoint/2010/main" val="40081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2" grpId="0"/>
      <p:bldP spid="14" grpId="0"/>
      <p:bldP spid="16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gray">
          <a:xfrm>
            <a:off x="533400" y="1143000"/>
            <a:ext cx="7829550" cy="10772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zh-CN" altLang="en-US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思考</a:t>
            </a:r>
            <a:r>
              <a:rPr lang="en-US" altLang="zh-CN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：为什么中国在南极建站、开站时间一般选在</a:t>
            </a:r>
            <a:r>
              <a:rPr lang="en-US" altLang="zh-CN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月？</a:t>
            </a:r>
            <a:r>
              <a:rPr lang="zh-CN" altLang="en-US" sz="3200" dirty="0">
                <a:solidFill>
                  <a:srgbClr val="FF0000"/>
                </a:solidFill>
                <a:latin typeface="方正少儿简体" pitchFamily="65" charset="-122"/>
                <a:ea typeface="方正少儿简体" pitchFamily="65" charset="-122"/>
              </a:rPr>
              <a:t>        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00050" y="2914651"/>
            <a:ext cx="8229600" cy="2034660"/>
          </a:xfrm>
          <a:prstGeom prst="rect">
            <a:avLst/>
          </a:prstGeom>
          <a:solidFill>
            <a:srgbClr val="FFCC66"/>
          </a:solidFill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525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方正少儿简体" pitchFamily="65" charset="-122"/>
                <a:ea typeface="方正少儿简体" pitchFamily="65" charset="-122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latin typeface="方正少儿简体" pitchFamily="65" charset="-122"/>
                <a:ea typeface="方正少儿简体" pitchFamily="65" charset="-122"/>
              </a:rPr>
              <a:t>每年</a:t>
            </a:r>
            <a:r>
              <a:rPr lang="en-US" altLang="zh-CN" sz="2400" dirty="0">
                <a:solidFill>
                  <a:srgbClr val="FF0000"/>
                </a:solidFill>
                <a:latin typeface="方正少儿简体" pitchFamily="65" charset="-122"/>
                <a:ea typeface="方正少儿简体" pitchFamily="65" charset="-122"/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  <a:latin typeface="方正少儿简体" pitchFamily="65" charset="-122"/>
                <a:ea typeface="方正少儿简体" pitchFamily="65" charset="-122"/>
              </a:rPr>
              <a:t>月至次年的</a:t>
            </a:r>
            <a:r>
              <a:rPr lang="en-US" altLang="zh-CN" sz="2400" dirty="0">
                <a:solidFill>
                  <a:srgbClr val="FF0000"/>
                </a:solidFill>
                <a:latin typeface="方正少儿简体" pitchFamily="65" charset="-122"/>
                <a:ea typeface="方正少儿简体" pitchFamily="65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方正少儿简体" pitchFamily="65" charset="-122"/>
                <a:ea typeface="方正少儿简体" pitchFamily="65" charset="-122"/>
              </a:rPr>
              <a:t>月是南半球的夏季，是南极地区的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极昼</a:t>
            </a:r>
            <a:r>
              <a:rPr lang="zh-CN" altLang="en-US" sz="2400" dirty="0">
                <a:solidFill>
                  <a:srgbClr val="FF0000"/>
                </a:solidFill>
                <a:latin typeface="方正少儿简体" pitchFamily="65" charset="-122"/>
                <a:ea typeface="方正少儿简体" pitchFamily="65" charset="-122"/>
              </a:rPr>
              <a:t>期，又是南极洲的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暖季</a:t>
            </a:r>
            <a:r>
              <a:rPr lang="zh-CN" altLang="en-US" sz="2400" dirty="0">
                <a:solidFill>
                  <a:srgbClr val="FF0000"/>
                </a:solidFill>
                <a:latin typeface="方正少儿简体" pitchFamily="65" charset="-122"/>
                <a:ea typeface="方正少儿简体" pitchFamily="65" charset="-122"/>
              </a:rPr>
              <a:t>，此时气温相对较高，外围结冰少，有利于开展科学考察活动。</a:t>
            </a:r>
            <a:endParaRPr lang="zh-CN" altLang="zh-CN" sz="2400" dirty="0">
              <a:solidFill>
                <a:srgbClr val="FF0000"/>
              </a:solidFill>
              <a:latin typeface="方正少儿简体" pitchFamily="65" charset="-122"/>
              <a:ea typeface="方正少儿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800100" y="2686050"/>
            <a:ext cx="3678511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5"/>
          <p:cNvSpPr>
            <a:spLocks noChangeArrowheads="1"/>
          </p:cNvSpPr>
          <p:nvPr/>
        </p:nvSpPr>
        <p:spPr bwMode="gray">
          <a:xfrm>
            <a:off x="381000" y="607136"/>
            <a:ext cx="8115300" cy="10772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zh-CN" altLang="en-US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思考</a:t>
            </a:r>
            <a:r>
              <a:rPr lang="en-US" altLang="zh-CN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2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：判断我国在南、北极的五个科考站，哪些有极昼极夜，哪些没有？为什么？</a:t>
            </a:r>
            <a:endParaRPr lang="en-US" altLang="zh-CN" sz="32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200149" y="2971800"/>
            <a:ext cx="2628900" cy="257175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16" name="矩形标注 15"/>
          <p:cNvSpPr/>
          <p:nvPr/>
        </p:nvSpPr>
        <p:spPr>
          <a:xfrm>
            <a:off x="1200149" y="3829050"/>
            <a:ext cx="742950" cy="228600"/>
          </a:xfrm>
          <a:prstGeom prst="wedgeRectCallout">
            <a:avLst>
              <a:gd name="adj1" fmla="val 45321"/>
              <a:gd name="adj2" fmla="val 152500"/>
            </a:avLst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黄河站</a:t>
            </a:r>
          </a:p>
        </p:txBody>
      </p:sp>
      <p:sp>
        <p:nvSpPr>
          <p:cNvPr id="26" name="矩形标注 25"/>
          <p:cNvSpPr/>
          <p:nvPr/>
        </p:nvSpPr>
        <p:spPr>
          <a:xfrm>
            <a:off x="1200149" y="3829050"/>
            <a:ext cx="742950" cy="228600"/>
          </a:xfrm>
          <a:prstGeom prst="wedgeRectCallout">
            <a:avLst>
              <a:gd name="adj1" fmla="val 45321"/>
              <a:gd name="adj2" fmla="val 15250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黄河站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656612" y="2400300"/>
            <a:ext cx="3572988" cy="3314700"/>
            <a:chOff x="4191000" y="1981200"/>
            <a:chExt cx="4763984" cy="44196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4191000" y="1981200"/>
              <a:ext cx="4763984" cy="441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7467600" y="3429000"/>
              <a:ext cx="533400" cy="104644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500" b="0" dirty="0">
                  <a:solidFill>
                    <a:srgbClr val="FF0000"/>
                  </a:solidFill>
                  <a:ea typeface="黑体" pitchFamily="49" charset="-122"/>
                </a:rPr>
                <a:t>˙</a:t>
              </a: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7543800" y="3505200"/>
              <a:ext cx="609600" cy="4308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50" b="0" dirty="0">
                  <a:ea typeface="黑体" pitchFamily="49" charset="-122"/>
                </a:rPr>
                <a:t>泰山站</a:t>
              </a:r>
            </a:p>
          </p:txBody>
        </p:sp>
      </p:grpSp>
      <p:sp>
        <p:nvSpPr>
          <p:cNvPr id="9" name="椭圆 8"/>
          <p:cNvSpPr/>
          <p:nvPr/>
        </p:nvSpPr>
        <p:spPr>
          <a:xfrm>
            <a:off x="5086350" y="2743200"/>
            <a:ext cx="2571750" cy="26289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17" name="矩形标注 16"/>
          <p:cNvSpPr/>
          <p:nvPr/>
        </p:nvSpPr>
        <p:spPr>
          <a:xfrm>
            <a:off x="5200650" y="3543300"/>
            <a:ext cx="742950" cy="228600"/>
          </a:xfrm>
          <a:prstGeom prst="wedgeRectCallout">
            <a:avLst>
              <a:gd name="adj1" fmla="val 180706"/>
              <a:gd name="adj2" fmla="val 117500"/>
            </a:avLst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昆仑站</a:t>
            </a:r>
          </a:p>
        </p:txBody>
      </p:sp>
      <p:sp>
        <p:nvSpPr>
          <p:cNvPr id="18" name="矩形标注 17"/>
          <p:cNvSpPr/>
          <p:nvPr/>
        </p:nvSpPr>
        <p:spPr>
          <a:xfrm>
            <a:off x="5000624" y="2562225"/>
            <a:ext cx="742950" cy="228600"/>
          </a:xfrm>
          <a:prstGeom prst="wedgeRectCallout">
            <a:avLst>
              <a:gd name="adj1" fmla="val -36217"/>
              <a:gd name="adj2" fmla="val 217500"/>
            </a:avLst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长城站</a:t>
            </a:r>
          </a:p>
        </p:txBody>
      </p:sp>
      <p:sp>
        <p:nvSpPr>
          <p:cNvPr id="19" name="矩形标注 18"/>
          <p:cNvSpPr/>
          <p:nvPr/>
        </p:nvSpPr>
        <p:spPr>
          <a:xfrm>
            <a:off x="5943600" y="3257550"/>
            <a:ext cx="742950" cy="228600"/>
          </a:xfrm>
          <a:prstGeom prst="wedgeRectCallout">
            <a:avLst>
              <a:gd name="adj1" fmla="val 128398"/>
              <a:gd name="adj2" fmla="val 147500"/>
            </a:avLst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泰山站</a:t>
            </a:r>
          </a:p>
        </p:txBody>
      </p:sp>
      <p:sp>
        <p:nvSpPr>
          <p:cNvPr id="20" name="矩形标注 19"/>
          <p:cNvSpPr/>
          <p:nvPr/>
        </p:nvSpPr>
        <p:spPr>
          <a:xfrm>
            <a:off x="6858000" y="3314700"/>
            <a:ext cx="693099" cy="228600"/>
          </a:xfrm>
          <a:prstGeom prst="wedgeRectCallout">
            <a:avLst>
              <a:gd name="adj1" fmla="val 39167"/>
              <a:gd name="adj2" fmla="val 127500"/>
            </a:avLst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中山站</a:t>
            </a:r>
          </a:p>
        </p:txBody>
      </p:sp>
      <p:sp>
        <p:nvSpPr>
          <p:cNvPr id="22" name="矩形标注 21"/>
          <p:cNvSpPr/>
          <p:nvPr/>
        </p:nvSpPr>
        <p:spPr>
          <a:xfrm>
            <a:off x="5200650" y="3543300"/>
            <a:ext cx="742950" cy="228600"/>
          </a:xfrm>
          <a:prstGeom prst="wedgeRectCallout">
            <a:avLst>
              <a:gd name="adj1" fmla="val 180706"/>
              <a:gd name="adj2" fmla="val 11750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昆仑站</a:t>
            </a:r>
          </a:p>
        </p:txBody>
      </p:sp>
      <p:sp>
        <p:nvSpPr>
          <p:cNvPr id="24" name="矩形标注 23"/>
          <p:cNvSpPr/>
          <p:nvPr/>
        </p:nvSpPr>
        <p:spPr>
          <a:xfrm>
            <a:off x="5943600" y="3257550"/>
            <a:ext cx="742950" cy="228600"/>
          </a:xfrm>
          <a:prstGeom prst="wedgeRectCallout">
            <a:avLst>
              <a:gd name="adj1" fmla="val 128398"/>
              <a:gd name="adj2" fmla="val 14750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泰山站</a:t>
            </a:r>
          </a:p>
        </p:txBody>
      </p:sp>
      <p:sp>
        <p:nvSpPr>
          <p:cNvPr id="25" name="矩形标注 24"/>
          <p:cNvSpPr/>
          <p:nvPr/>
        </p:nvSpPr>
        <p:spPr>
          <a:xfrm>
            <a:off x="6808149" y="3314700"/>
            <a:ext cx="742950" cy="228600"/>
          </a:xfrm>
          <a:prstGeom prst="wedgeRectCallout">
            <a:avLst>
              <a:gd name="adj1" fmla="val 39167"/>
              <a:gd name="adj2" fmla="val 12750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中山站</a:t>
            </a:r>
          </a:p>
        </p:txBody>
      </p:sp>
      <p:sp>
        <p:nvSpPr>
          <p:cNvPr id="28" name="矩形标注 27"/>
          <p:cNvSpPr/>
          <p:nvPr/>
        </p:nvSpPr>
        <p:spPr>
          <a:xfrm>
            <a:off x="4908349" y="2562225"/>
            <a:ext cx="835225" cy="228600"/>
          </a:xfrm>
          <a:prstGeom prst="wedgeRectCallout">
            <a:avLst>
              <a:gd name="adj1" fmla="val -36217"/>
              <a:gd name="adj2" fmla="val 217500"/>
            </a:avLst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长城站</a:t>
            </a:r>
          </a:p>
        </p:txBody>
      </p:sp>
      <p:pic>
        <p:nvPicPr>
          <p:cNvPr id="21" name="39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7979185" y="5016629"/>
            <a:ext cx="747929" cy="747929"/>
          </a:xfrm>
          <a:prstGeom prst="rect">
            <a:avLst/>
          </a:prstGeom>
        </p:spPr>
      </p:pic>
      <p:pic>
        <p:nvPicPr>
          <p:cNvPr id="2" name="3923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4343400" y="5486400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46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4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26" grpId="0" animBg="1"/>
      <p:bldP spid="9" grpId="0" animBg="1"/>
      <p:bldP spid="22" grpId="0" animBg="1"/>
      <p:bldP spid="24" grpId="0" animBg="1"/>
      <p:bldP spid="25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F45312-27F0-415B-94A2-1D378D94F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1" y="1259820"/>
            <a:ext cx="5334000" cy="3556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0DC92B-06AE-4B6F-A5D9-6357456E96EC}"/>
              </a:ext>
            </a:extLst>
          </p:cNvPr>
          <p:cNvSpPr/>
          <p:nvPr/>
        </p:nvSpPr>
        <p:spPr>
          <a:xfrm>
            <a:off x="159685" y="609600"/>
            <a:ext cx="793999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思考</a:t>
            </a:r>
            <a:r>
              <a:rPr lang="en-US" altLang="zh-CN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：极地考察站为什么要高出地面架空设计？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259D52-4F8C-417B-975D-656137C1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145595"/>
            <a:ext cx="4800600" cy="359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0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0150" y="1028701"/>
            <a:ext cx="6686550" cy="577081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330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保护极地环境，和平我们在行动</a:t>
            </a:r>
          </a:p>
        </p:txBody>
      </p:sp>
      <p:pic>
        <p:nvPicPr>
          <p:cNvPr id="7170" name="Picture 2" descr="c:\users\administrator\appdata\roaming\360se6\User Data\temp\12212237_183919461000_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85900" y="1771651"/>
            <a:ext cx="6163028" cy="3900041"/>
          </a:xfrm>
          <a:prstGeom prst="rect">
            <a:avLst/>
          </a:prstGeom>
          <a:noFill/>
        </p:spPr>
      </p:pic>
      <p:sp>
        <p:nvSpPr>
          <p:cNvPr id="5" name="Rectangle 45"/>
          <p:cNvSpPr>
            <a:spLocks noChangeArrowheads="1"/>
          </p:cNvSpPr>
          <p:nvPr/>
        </p:nvSpPr>
        <p:spPr bwMode="gray">
          <a:xfrm>
            <a:off x="1657350" y="2763716"/>
            <a:ext cx="5772150" cy="19389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   通过上网、查阅资料，搜集关于两极地区的环境问题资料，就保护两极地区、保护环境提出建议，并以学习小组为单位，制作一份环保手抄报，以此呼吁大家保护地球家园。</a:t>
            </a:r>
            <a:endParaRPr lang="en-US" altLang="zh-CN" sz="24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3050" y="2057400"/>
            <a:ext cx="2457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课外活动题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DE1AB7A-E250-48C5-BFCC-8D17AD947804}"/>
              </a:ext>
            </a:extLst>
          </p:cNvPr>
          <p:cNvGrpSpPr/>
          <p:nvPr/>
        </p:nvGrpSpPr>
        <p:grpSpPr>
          <a:xfrm>
            <a:off x="181466" y="1066800"/>
            <a:ext cx="4953000" cy="5344715"/>
            <a:chOff x="114300" y="1143000"/>
            <a:chExt cx="4953000" cy="5344715"/>
          </a:xfrm>
        </p:grpSpPr>
        <p:pic>
          <p:nvPicPr>
            <p:cNvPr id="4" name="Picture 16" descr="7-42">
              <a:extLst>
                <a:ext uri="{FF2B5EF4-FFF2-40B4-BE49-F238E27FC236}">
                  <a16:creationId xmlns:a16="http://schemas.microsoft.com/office/drawing/2014/main" id="{857A842D-88C9-435F-B0EE-B7AEA9F94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" y="1143000"/>
              <a:ext cx="4953000" cy="534471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49F428-0B01-4708-ADF7-714EFD5751CB}"/>
                </a:ext>
              </a:extLst>
            </p:cNvPr>
            <p:cNvSpPr/>
            <p:nvPr/>
          </p:nvSpPr>
          <p:spPr>
            <a:xfrm>
              <a:off x="190500" y="1219200"/>
              <a:ext cx="4876800" cy="48006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D1D0279-38FF-47BF-947A-04880DA8FF69}"/>
              </a:ext>
            </a:extLst>
          </p:cNvPr>
          <p:cNvSpPr txBox="1"/>
          <p:nvPr/>
        </p:nvSpPr>
        <p:spPr>
          <a:xfrm>
            <a:off x="5334000" y="2286000"/>
            <a:ext cx="3733800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南极地区包括</a:t>
            </a:r>
            <a:r>
              <a:rPr lang="zh-CN" altLang="en-US" u="sng" dirty="0"/>
              <a:t>           </a:t>
            </a:r>
            <a:r>
              <a:rPr lang="zh-CN" altLang="en-US" dirty="0"/>
              <a:t>及其沿海岛屿和陆缘冰，还包括南太平洋、南大西洋和南印度洋的一部分。</a:t>
            </a:r>
            <a:endParaRPr lang="en-US" altLang="zh-CN" dirty="0"/>
          </a:p>
          <a:p>
            <a:r>
              <a:rPr lang="zh-CN" altLang="en-US" dirty="0"/>
              <a:t>南极洲位于地球最南端，是纬度最</a:t>
            </a:r>
            <a:r>
              <a:rPr lang="zh-CN" altLang="en-US" u="sng" dirty="0"/>
              <a:t>       </a:t>
            </a:r>
            <a:r>
              <a:rPr lang="zh-CN" altLang="en-US" dirty="0"/>
              <a:t>，跨经度最</a:t>
            </a:r>
            <a:r>
              <a:rPr lang="zh-CN" altLang="en-US" u="sng" dirty="0"/>
              <a:t>        </a:t>
            </a:r>
            <a:r>
              <a:rPr lang="zh-CN" altLang="en-US" dirty="0"/>
              <a:t>的大洲。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77E402-DD0E-4157-9741-A6BBA12C6516}"/>
              </a:ext>
            </a:extLst>
          </p:cNvPr>
          <p:cNvSpPr/>
          <p:nvPr/>
        </p:nvSpPr>
        <p:spPr>
          <a:xfrm>
            <a:off x="304800" y="243870"/>
            <a:ext cx="30480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南极地区的范围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67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381788" y="666569"/>
            <a:ext cx="7737872" cy="1107996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 type="none" w="lg" len="lg"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  2</a:t>
            </a:r>
            <a:r>
              <a:rPr lang="zh-CN" altLang="en-US" sz="3300" dirty="0">
                <a:latin typeface="黑体" pitchFamily="49" charset="-122"/>
                <a:ea typeface="黑体" pitchFamily="49" charset="-122"/>
              </a:rPr>
              <a:t>、读图，并按顺序说出图中北冰洋被哪三个洲包围？南极洲被哪三个洋包围？</a:t>
            </a:r>
          </a:p>
        </p:txBody>
      </p: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12568" y="3025379"/>
            <a:ext cx="2714625" cy="2646760"/>
            <a:chOff x="3152" y="1026"/>
            <a:chExt cx="2280" cy="2223"/>
          </a:xfrm>
        </p:grpSpPr>
        <p:pic>
          <p:nvPicPr>
            <p:cNvPr id="6" name="Picture 8" descr="10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3152" y="1026"/>
              <a:ext cx="2280" cy="2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424" y="1253"/>
              <a:ext cx="1769" cy="176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400">
                <a:solidFill>
                  <a:srgbClr val="FFFFFF"/>
                </a:solidFill>
                <a:ea typeface="黑体" pitchFamily="49" charset="-122"/>
              </a:endParaRPr>
            </a:p>
          </p:txBody>
        </p:sp>
        <p:sp>
          <p:nvSpPr>
            <p:cNvPr id="8" name="Rectangle 42"/>
            <p:cNvSpPr>
              <a:spLocks noChangeArrowheads="1"/>
            </p:cNvSpPr>
            <p:nvPr/>
          </p:nvSpPr>
          <p:spPr bwMode="auto">
            <a:xfrm rot="-234733">
              <a:off x="4740" y="1117"/>
              <a:ext cx="680" cy="31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zh-CN" altLang="zh-CN" sz="1800">
                <a:solidFill>
                  <a:srgbClr val="FF00FF"/>
                </a:solidFill>
              </a:endParaRPr>
            </a:p>
          </p:txBody>
        </p:sp>
      </p:grp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857250" y="3074194"/>
            <a:ext cx="3509963" cy="2591990"/>
            <a:chOff x="68" y="799"/>
            <a:chExt cx="3084" cy="2102"/>
          </a:xfrm>
        </p:grpSpPr>
        <p:pic>
          <p:nvPicPr>
            <p:cNvPr id="10" name="Picture 3" descr="北冰洋 拷贝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68" y="799"/>
              <a:ext cx="3084" cy="2102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</p:pic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76" y="2478"/>
              <a:ext cx="181" cy="317"/>
            </a:xfrm>
            <a:prstGeom prst="rect">
              <a:avLst/>
            </a:prstGeom>
            <a:solidFill>
              <a:srgbClr val="D6EDAD"/>
            </a:solidFill>
            <a:ln w="25400" algn="ctr">
              <a:noFill/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746" y="2659"/>
              <a:ext cx="226" cy="136"/>
            </a:xfrm>
            <a:prstGeom prst="rect">
              <a:avLst/>
            </a:prstGeom>
            <a:solidFill>
              <a:srgbClr val="D6EDAD"/>
            </a:solidFill>
            <a:ln w="25400" algn="ctr">
              <a:noFill/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2290" y="2659"/>
              <a:ext cx="226" cy="136"/>
            </a:xfrm>
            <a:prstGeom prst="rect">
              <a:avLst/>
            </a:prstGeom>
            <a:solidFill>
              <a:srgbClr val="D6EDAD"/>
            </a:solidFill>
            <a:ln w="25400" algn="ctr">
              <a:noFill/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338" y="1026"/>
              <a:ext cx="226" cy="136"/>
            </a:xfrm>
            <a:prstGeom prst="rect">
              <a:avLst/>
            </a:prstGeom>
            <a:solidFill>
              <a:srgbClr val="D6EDAD"/>
            </a:solidFill>
            <a:ln w="25400" algn="ctr">
              <a:noFill/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1837" y="1026"/>
              <a:ext cx="226" cy="136"/>
            </a:xfrm>
            <a:prstGeom prst="rect">
              <a:avLst/>
            </a:prstGeom>
            <a:solidFill>
              <a:srgbClr val="D6EDAD"/>
            </a:solidFill>
            <a:ln w="25400" algn="ctr">
              <a:noFill/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2336" y="1026"/>
              <a:ext cx="226" cy="136"/>
            </a:xfrm>
            <a:prstGeom prst="rect">
              <a:avLst/>
            </a:prstGeom>
            <a:solidFill>
              <a:srgbClr val="D6EDAD"/>
            </a:solidFill>
            <a:ln w="25400" algn="ctr">
              <a:noFill/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</p:grp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1451373" y="3230164"/>
            <a:ext cx="2321719" cy="2376488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 sz="2100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234679" y="5012531"/>
            <a:ext cx="490840" cy="600164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altLang="zh-CN" sz="3300">
                <a:solidFill>
                  <a:srgbClr val="3333CC"/>
                </a:solidFill>
              </a:rPr>
              <a:t>A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3070622" y="5006578"/>
            <a:ext cx="466794" cy="600164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altLang="zh-CN" sz="3300">
                <a:solidFill>
                  <a:srgbClr val="3333CC"/>
                </a:solidFill>
              </a:rPr>
              <a:t>B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855120" y="3014662"/>
            <a:ext cx="490840" cy="600164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altLang="zh-CN" sz="3300">
                <a:solidFill>
                  <a:srgbClr val="3333CC"/>
                </a:solidFill>
              </a:rPr>
              <a:t>C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234678" y="4964907"/>
            <a:ext cx="432197" cy="702469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zh-CN" altLang="en-US" sz="2400">
                <a:solidFill>
                  <a:srgbClr val="0000CC"/>
                </a:solidFill>
                <a:ea typeface="黑体" pitchFamily="49" charset="-122"/>
              </a:rPr>
              <a:t>欧</a:t>
            </a:r>
          </a:p>
          <a:p>
            <a:r>
              <a:rPr lang="zh-CN" altLang="en-US" sz="2400">
                <a:solidFill>
                  <a:srgbClr val="0000CC"/>
                </a:solidFill>
                <a:ea typeface="黑体" pitchFamily="49" charset="-122"/>
              </a:rPr>
              <a:t>洲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2639616" y="5126832"/>
            <a:ext cx="1403747" cy="702469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zh-CN" altLang="en-US" sz="2400">
                <a:solidFill>
                  <a:srgbClr val="0000CC"/>
                </a:solidFill>
                <a:ea typeface="黑体" pitchFamily="49" charset="-122"/>
              </a:rPr>
              <a:t>亚    洲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2260998" y="3074194"/>
            <a:ext cx="1835944" cy="702469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zh-CN" altLang="en-US" sz="2400" dirty="0">
                <a:solidFill>
                  <a:srgbClr val="0000CC"/>
                </a:solidFill>
                <a:ea typeface="黑体" pitchFamily="49" charset="-122"/>
              </a:rPr>
              <a:t>北  美  洲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2369345" y="4202907"/>
            <a:ext cx="917972" cy="269081"/>
          </a:xfrm>
          <a:prstGeom prst="rect">
            <a:avLst/>
          </a:prstGeom>
          <a:solidFill>
            <a:srgbClr val="A7DBFB"/>
          </a:solidFill>
          <a:ln w="25400" algn="ctr">
            <a:noFill/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zh-CN" altLang="zh-CN" sz="2100"/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2274690" y="4277024"/>
            <a:ext cx="675084" cy="354213"/>
          </a:xfrm>
          <a:prstGeom prst="rect">
            <a:avLst/>
          </a:prstGeom>
          <a:ln>
            <a:headEnd/>
            <a:tailEnd type="non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5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北冰洋</a:t>
            </a:r>
          </a:p>
        </p:txBody>
      </p:sp>
      <p:sp>
        <p:nvSpPr>
          <p:cNvPr id="31" name="Rectangle 26"/>
          <p:cNvSpPr>
            <a:spLocks noChangeArrowheads="1"/>
          </p:cNvSpPr>
          <p:nvPr/>
        </p:nvSpPr>
        <p:spPr bwMode="auto">
          <a:xfrm>
            <a:off x="6340078" y="4123127"/>
            <a:ext cx="915590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 type="none" w="lg" len="lg"/>
          </a:ln>
        </p:spPr>
        <p:txBody>
          <a:bodyPr wrap="square" anchor="ctr">
            <a:spAutoFit/>
          </a:bodyPr>
          <a:lstStyle/>
          <a:p>
            <a:r>
              <a:rPr lang="zh-CN" altLang="en-US" sz="1800" dirty="0">
                <a:solidFill>
                  <a:srgbClr val="0000CC"/>
                </a:solidFill>
                <a:ea typeface="黑体" pitchFamily="49" charset="-122"/>
              </a:rPr>
              <a:t>南极洲</a:t>
            </a:r>
          </a:p>
        </p:txBody>
      </p:sp>
      <p:sp>
        <p:nvSpPr>
          <p:cNvPr id="39" name="Rectangle 28"/>
          <p:cNvSpPr>
            <a:spLocks noChangeArrowheads="1"/>
          </p:cNvSpPr>
          <p:nvPr/>
        </p:nvSpPr>
        <p:spPr bwMode="auto">
          <a:xfrm>
            <a:off x="7742634" y="4105275"/>
            <a:ext cx="377026" cy="553998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altLang="zh-CN" sz="3000">
                <a:solidFill>
                  <a:srgbClr val="663300"/>
                </a:solidFill>
              </a:rPr>
              <a:t>3</a:t>
            </a:r>
          </a:p>
        </p:txBody>
      </p:sp>
      <p:sp>
        <p:nvSpPr>
          <p:cNvPr id="40" name="Rectangle 29"/>
          <p:cNvSpPr>
            <a:spLocks noChangeArrowheads="1"/>
          </p:cNvSpPr>
          <p:nvPr/>
        </p:nvSpPr>
        <p:spPr bwMode="auto">
          <a:xfrm>
            <a:off x="5906690" y="4807744"/>
            <a:ext cx="377026" cy="553998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altLang="zh-CN" sz="3000">
                <a:solidFill>
                  <a:srgbClr val="663300"/>
                </a:solidFill>
              </a:rPr>
              <a:t>1</a:t>
            </a:r>
          </a:p>
        </p:txBody>
      </p:sp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6609159" y="2971800"/>
            <a:ext cx="377026" cy="553998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altLang="zh-CN" sz="3000">
                <a:solidFill>
                  <a:srgbClr val="663300"/>
                </a:solidFill>
              </a:rPr>
              <a:t>2</a:t>
            </a: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6230542" y="2971801"/>
            <a:ext cx="1134665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663300"/>
                </a:solidFill>
                <a:latin typeface="Comic Sans MS" pitchFamily="66" charset="0"/>
              </a:rPr>
              <a:t>大西洋</a:t>
            </a:r>
          </a:p>
        </p:txBody>
      </p:sp>
      <p:sp>
        <p:nvSpPr>
          <p:cNvPr id="43" name="Text Box 32"/>
          <p:cNvSpPr txBox="1">
            <a:spLocks noChangeArrowheads="1"/>
          </p:cNvSpPr>
          <p:nvPr/>
        </p:nvSpPr>
        <p:spPr bwMode="auto">
          <a:xfrm>
            <a:off x="7737873" y="3889772"/>
            <a:ext cx="491728" cy="120032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663300"/>
                </a:solidFill>
                <a:latin typeface="Comic Sans MS" pitchFamily="66" charset="0"/>
                <a:sym typeface="Arial" pitchFamily="34" charset="0"/>
              </a:rPr>
              <a:t>印度洋</a:t>
            </a:r>
          </a:p>
        </p:txBody>
      </p:sp>
      <p:sp>
        <p:nvSpPr>
          <p:cNvPr id="44" name="Text Box 33"/>
          <p:cNvSpPr txBox="1">
            <a:spLocks noChangeArrowheads="1"/>
          </p:cNvSpPr>
          <p:nvPr/>
        </p:nvSpPr>
        <p:spPr bwMode="auto">
          <a:xfrm rot="1573501">
            <a:off x="5370519" y="5068971"/>
            <a:ext cx="1188244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663300"/>
                </a:solidFill>
                <a:latin typeface="Comic Sans MS" pitchFamily="66" charset="0"/>
                <a:sym typeface="Arial" pitchFamily="34" charset="0"/>
              </a:rPr>
              <a:t>太平洋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 animBg="1" autoUpdateAnimBg="0"/>
      <p:bldP spid="43" grpId="0" animBg="1" autoUpdateAnimBg="0"/>
      <p:bldP spid="4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" descr="10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950619" y="2575321"/>
            <a:ext cx="2914650" cy="2968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7" descr="10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59693" y="2576512"/>
            <a:ext cx="2969419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925241" y="2074367"/>
            <a:ext cx="1890713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kumimoji="1" lang="en-US" altLang="zh-CN" sz="2700" dirty="0"/>
              <a:t> </a:t>
            </a:r>
            <a:r>
              <a:rPr kumimoji="1" lang="en-US" altLang="zh-CN" sz="2700" u="sng" dirty="0"/>
              <a:t>        </a:t>
            </a:r>
            <a:r>
              <a:rPr kumimoji="1" lang="zh-CN" altLang="en-US" sz="2700" dirty="0">
                <a:solidFill>
                  <a:schemeClr val="bg1"/>
                </a:solidFill>
              </a:rPr>
              <a:t>时针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651898" y="2090590"/>
            <a:ext cx="1835944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kumimoji="1" lang="en-US" altLang="zh-CN" sz="2700" dirty="0"/>
              <a:t> </a:t>
            </a:r>
            <a:r>
              <a:rPr kumimoji="1" lang="en-US" altLang="zh-CN" sz="2700" u="sng" dirty="0"/>
              <a:t>        </a:t>
            </a:r>
            <a:r>
              <a:rPr kumimoji="1" lang="zh-CN" altLang="en-US" sz="2700" dirty="0">
                <a:solidFill>
                  <a:schemeClr val="bg1"/>
                </a:solidFill>
              </a:rPr>
              <a:t>时针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66950" y="2090738"/>
            <a:ext cx="617477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1" lang="zh-CN" altLang="en-US" sz="2700" dirty="0">
                <a:solidFill>
                  <a:srgbClr val="FF0000"/>
                </a:solidFill>
              </a:rPr>
              <a:t>逆 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5992417" y="2072731"/>
            <a:ext cx="617477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1" lang="zh-CN" altLang="en-US" sz="2700" dirty="0">
                <a:solidFill>
                  <a:srgbClr val="FF0000"/>
                </a:solidFill>
              </a:rPr>
              <a:t>顺 </a:t>
            </a:r>
          </a:p>
        </p:txBody>
      </p:sp>
      <p:sp>
        <p:nvSpPr>
          <p:cNvPr id="10" name="Freeform 13"/>
          <p:cNvSpPr>
            <a:spLocks/>
          </p:cNvSpPr>
          <p:nvPr/>
        </p:nvSpPr>
        <p:spPr bwMode="auto">
          <a:xfrm>
            <a:off x="5770961" y="2572197"/>
            <a:ext cx="2183606" cy="1545133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590" y="0"/>
              </a:cxn>
              <a:cxn ang="0">
                <a:pos x="1180" y="136"/>
              </a:cxn>
              <a:cxn ang="0">
                <a:pos x="1633" y="544"/>
              </a:cxn>
              <a:cxn ang="0">
                <a:pos x="1815" y="998"/>
              </a:cxn>
              <a:cxn ang="0">
                <a:pos x="1860" y="1406"/>
              </a:cxn>
            </a:cxnLst>
            <a:rect l="0" t="0" r="r" b="b"/>
            <a:pathLst>
              <a:path w="1860" h="1406">
                <a:moveTo>
                  <a:pt x="0" y="136"/>
                </a:moveTo>
                <a:cubicBezTo>
                  <a:pt x="196" y="68"/>
                  <a:pt x="393" y="0"/>
                  <a:pt x="590" y="0"/>
                </a:cubicBezTo>
                <a:cubicBezTo>
                  <a:pt x="787" y="0"/>
                  <a:pt x="1006" y="45"/>
                  <a:pt x="1180" y="136"/>
                </a:cubicBezTo>
                <a:cubicBezTo>
                  <a:pt x="1354" y="227"/>
                  <a:pt x="1527" y="400"/>
                  <a:pt x="1633" y="544"/>
                </a:cubicBezTo>
                <a:cubicBezTo>
                  <a:pt x="1739" y="688"/>
                  <a:pt x="1777" y="854"/>
                  <a:pt x="1815" y="998"/>
                </a:cubicBezTo>
                <a:cubicBezTo>
                  <a:pt x="1853" y="1142"/>
                  <a:pt x="1856" y="1274"/>
                  <a:pt x="1860" y="1406"/>
                </a:cubicBezTo>
              </a:path>
            </a:pathLst>
          </a:cu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zh-CN" altLang="en-US" sz="210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195513" y="5543551"/>
            <a:ext cx="1620441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kumimoji="1" lang="en-US" altLang="zh-CN" sz="2700" dirty="0"/>
              <a:t> </a:t>
            </a:r>
            <a:r>
              <a:rPr kumimoji="1" lang="zh-CN" altLang="en-US" sz="2700" dirty="0">
                <a:solidFill>
                  <a:schemeClr val="bg1"/>
                </a:solidFill>
              </a:rPr>
              <a:t>北半球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5760244" y="5519738"/>
            <a:ext cx="1620441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kumimoji="1" lang="en-US" altLang="zh-CN" sz="2700" dirty="0"/>
              <a:t> </a:t>
            </a:r>
            <a:r>
              <a:rPr kumimoji="1" lang="zh-CN" altLang="en-US" sz="2700" dirty="0">
                <a:solidFill>
                  <a:schemeClr val="bg1"/>
                </a:solidFill>
              </a:rPr>
              <a:t>南半球</a:t>
            </a:r>
          </a:p>
        </p:txBody>
      </p:sp>
      <p:sp>
        <p:nvSpPr>
          <p:cNvPr id="13" name="Freeform 22"/>
          <p:cNvSpPr>
            <a:spLocks/>
          </p:cNvSpPr>
          <p:nvPr/>
        </p:nvSpPr>
        <p:spPr bwMode="auto">
          <a:xfrm flipH="1">
            <a:off x="1359693" y="2571750"/>
            <a:ext cx="2214562" cy="1619250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590" y="0"/>
              </a:cxn>
              <a:cxn ang="0">
                <a:pos x="1180" y="136"/>
              </a:cxn>
              <a:cxn ang="0">
                <a:pos x="1633" y="544"/>
              </a:cxn>
              <a:cxn ang="0">
                <a:pos x="1815" y="998"/>
              </a:cxn>
              <a:cxn ang="0">
                <a:pos x="1860" y="1406"/>
              </a:cxn>
            </a:cxnLst>
            <a:rect l="0" t="0" r="r" b="b"/>
            <a:pathLst>
              <a:path w="1860" h="1406">
                <a:moveTo>
                  <a:pt x="0" y="136"/>
                </a:moveTo>
                <a:cubicBezTo>
                  <a:pt x="196" y="68"/>
                  <a:pt x="393" y="0"/>
                  <a:pt x="590" y="0"/>
                </a:cubicBezTo>
                <a:cubicBezTo>
                  <a:pt x="787" y="0"/>
                  <a:pt x="1006" y="45"/>
                  <a:pt x="1180" y="136"/>
                </a:cubicBezTo>
                <a:cubicBezTo>
                  <a:pt x="1354" y="227"/>
                  <a:pt x="1527" y="400"/>
                  <a:pt x="1633" y="544"/>
                </a:cubicBezTo>
                <a:cubicBezTo>
                  <a:pt x="1739" y="688"/>
                  <a:pt x="1777" y="854"/>
                  <a:pt x="1815" y="998"/>
                </a:cubicBezTo>
                <a:cubicBezTo>
                  <a:pt x="1853" y="1142"/>
                  <a:pt x="1856" y="1274"/>
                  <a:pt x="1860" y="1406"/>
                </a:cubicBezTo>
              </a:path>
            </a:pathLst>
          </a:cu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zh-CN" altLang="en-US" sz="2100"/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71450" y="618500"/>
            <a:ext cx="8801100" cy="101566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 type="none" w="lg" len="lg"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   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、地球自转方向是自</a:t>
            </a:r>
            <a:r>
              <a:rPr lang="zh-CN" altLang="en-US" sz="3000" u="sng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向</a:t>
            </a:r>
            <a:r>
              <a:rPr lang="zh-CN" altLang="en-US" sz="3000" u="sng" dirty="0">
                <a:latin typeface="黑体" pitchFamily="49" charset="-122"/>
                <a:ea typeface="黑体" pitchFamily="49" charset="-122"/>
              </a:rPr>
              <a:t>     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，从北极、南极上空观察地球自转分别是南</a:t>
            </a:r>
            <a:r>
              <a:rPr lang="zh-CN" altLang="en-US" sz="3000" u="sng" dirty="0">
                <a:latin typeface="黑体" pitchFamily="49" charset="-122"/>
                <a:ea typeface="黑体" pitchFamily="49" charset="-122"/>
              </a:rPr>
              <a:t>_</a:t>
            </a:r>
            <a:r>
              <a:rPr lang="en-US" altLang="zh-CN" sz="3000" u="sng" dirty="0">
                <a:latin typeface="黑体" pitchFamily="49" charset="-122"/>
                <a:ea typeface="黑体" pitchFamily="49" charset="-122"/>
              </a:rPr>
              <a:t>____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北</a:t>
            </a:r>
            <a:r>
              <a:rPr lang="en-US" altLang="zh-CN" sz="2400" u="sng" dirty="0">
                <a:latin typeface="黑体" pitchFamily="49" charset="-122"/>
                <a:ea typeface="黑体" pitchFamily="49" charset="-122"/>
              </a:rPr>
              <a:t>____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pic>
        <p:nvPicPr>
          <p:cNvPr id="18" name="Picture 4" descr="地球南极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12" y="2628900"/>
            <a:ext cx="2882501" cy="28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地球北极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23" y="2636937"/>
            <a:ext cx="2903339" cy="290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04800" y="1046202"/>
            <a:ext cx="8610599" cy="543079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zh-CN" altLang="zh-CN" sz="2100">
              <a:solidFill>
                <a:srgbClr val="0000C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7200" y="1167020"/>
            <a:ext cx="4800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材料一：右图为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1960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年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月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科学家在南极苏联东方站观测到</a:t>
            </a:r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的极端最低温，泼热水即刻成冰。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 Box 4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200275" y="2950235"/>
            <a:ext cx="108585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kumimoji="1" lang="zh-CN" altLang="en-US" sz="3000" dirty="0">
                <a:solidFill>
                  <a:srgbClr val="0000FF"/>
                </a:solidFill>
                <a:latin typeface="方正少儿简体" pitchFamily="65" charset="-122"/>
                <a:ea typeface="方正少儿简体" pitchFamily="65" charset="-122"/>
              </a:rPr>
              <a:t>酷寒</a:t>
            </a:r>
            <a:endParaRPr kumimoji="1" lang="en-US" altLang="zh-CN" sz="3000" dirty="0">
              <a:solidFill>
                <a:srgbClr val="0000FF"/>
              </a:solidFill>
              <a:latin typeface="方正少儿简体" pitchFamily="65" charset="-122"/>
              <a:ea typeface="方正少儿简体" pitchFamily="65" charset="-122"/>
            </a:endParaRPr>
          </a:p>
        </p:txBody>
      </p:sp>
      <p:sp>
        <p:nvSpPr>
          <p:cNvPr id="7" name="Text Box 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981200" y="4330208"/>
            <a:ext cx="2971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kumimoji="1" lang="zh-CN" altLang="en-US" sz="3000" dirty="0">
                <a:solidFill>
                  <a:srgbClr val="0000FF"/>
                </a:solidFill>
                <a:latin typeface="方正少儿简体" pitchFamily="65" charset="-122"/>
                <a:ea typeface="方正少儿简体" pitchFamily="65" charset="-122"/>
              </a:rPr>
              <a:t>多狂风</a:t>
            </a:r>
            <a:endParaRPr kumimoji="1" lang="en-US" altLang="zh-CN" sz="3000" dirty="0">
              <a:solidFill>
                <a:srgbClr val="0000FF"/>
              </a:solidFill>
              <a:latin typeface="方正少儿简体" pitchFamily="65" charset="-122"/>
              <a:ea typeface="方正少儿简体" pitchFamily="65" charset="-122"/>
            </a:endParaRPr>
          </a:p>
        </p:txBody>
      </p:sp>
      <p:sp>
        <p:nvSpPr>
          <p:cNvPr id="8" name="Text Box 6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862383" y="5760918"/>
            <a:ext cx="171901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kumimoji="1" lang="zh-CN" altLang="en-US" sz="3000" dirty="0">
                <a:solidFill>
                  <a:srgbClr val="0000FF"/>
                </a:solidFill>
                <a:latin typeface="方正少儿简体" pitchFamily="65" charset="-122"/>
                <a:ea typeface="方正少儿简体" pitchFamily="65" charset="-122"/>
              </a:rPr>
              <a:t>降水稀少</a:t>
            </a:r>
            <a:endParaRPr kumimoji="1" lang="en-US" altLang="zh-CN" sz="3000" dirty="0">
              <a:solidFill>
                <a:srgbClr val="0000FF"/>
              </a:solidFill>
              <a:latin typeface="方正少儿简体" pitchFamily="65" charset="-122"/>
              <a:ea typeface="方正少儿简体" pitchFamily="65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7369" y="267927"/>
            <a:ext cx="73152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、下列材料反映南极地区什么样的气候特征？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91765" y="3398045"/>
            <a:ext cx="834743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材料二：南极洲每年</a:t>
            </a:r>
            <a:r>
              <a:rPr kumimoji="1" lang="en-US" altLang="zh-CN" dirty="0">
                <a:latin typeface="楷体" pitchFamily="49" charset="-122"/>
                <a:ea typeface="楷体" pitchFamily="49" charset="-122"/>
              </a:rPr>
              <a:t>2/3</a:t>
            </a:r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的时间刮大风，法国南极观察站曾测到</a:t>
            </a:r>
            <a:r>
              <a:rPr kumimoji="1" lang="en-US" altLang="zh-CN" dirty="0">
                <a:latin typeface="楷体" pitchFamily="49" charset="-122"/>
                <a:ea typeface="楷体" pitchFamily="49" charset="-122"/>
              </a:rPr>
              <a:t>92.5</a:t>
            </a:r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米</a:t>
            </a:r>
            <a:r>
              <a:rPr kumimoji="1" lang="en-US" altLang="zh-CN" dirty="0">
                <a:latin typeface="楷体" pitchFamily="49" charset="-122"/>
                <a:ea typeface="楷体" pitchFamily="49" charset="-122"/>
              </a:rPr>
              <a:t>/</a:t>
            </a:r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秒的风速，是</a:t>
            </a:r>
            <a:r>
              <a:rPr kumimoji="1" lang="en-US" altLang="zh-CN" dirty="0">
                <a:latin typeface="楷体" pitchFamily="49" charset="-122"/>
                <a:ea typeface="楷体" pitchFamily="49" charset="-122"/>
              </a:rPr>
              <a:t>12</a:t>
            </a:r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级风的</a:t>
            </a:r>
            <a:r>
              <a:rPr kumimoji="1" lang="en-US" altLang="zh-CN" dirty="0">
                <a:latin typeface="楷体" pitchFamily="49" charset="-122"/>
                <a:ea typeface="楷体" pitchFamily="49" charset="-122"/>
              </a:rPr>
              <a:t>3</a:t>
            </a:r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倍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4305" y="4800398"/>
            <a:ext cx="849158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材料三：南极大陆年平均降水仅为</a:t>
            </a:r>
            <a:r>
              <a:rPr kumimoji="1" lang="en-US" altLang="zh-CN" dirty="0">
                <a:latin typeface="楷体" pitchFamily="49" charset="-122"/>
                <a:ea typeface="楷体" pitchFamily="49" charset="-122"/>
              </a:rPr>
              <a:t>55</a:t>
            </a:r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毫米，而且降水几乎全部是雪，局部地区仅</a:t>
            </a:r>
            <a:r>
              <a:rPr kumimoji="1" lang="en-US" altLang="zh-CN" dirty="0">
                <a:latin typeface="楷体" pitchFamily="49" charset="-122"/>
                <a:ea typeface="楷体" pitchFamily="49" charset="-122"/>
              </a:rPr>
              <a:t>5</a:t>
            </a:r>
            <a:r>
              <a:rPr kumimoji="1" lang="zh-CN" altLang="en-US" dirty="0">
                <a:latin typeface="楷体" pitchFamily="49" charset="-122"/>
                <a:ea typeface="楷体" pitchFamily="49" charset="-122"/>
              </a:rPr>
              <a:t>毫米，少于撒哈拉沙漠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21505" name="Picture 1" descr="C:\Users\Administrator\AppData\Roaming\Tencent\Users\36952359\QQ\WinTemp\RichOle\EB}0MUYV$1DEYMCM8M1[[QR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211254" y="1097082"/>
            <a:ext cx="2759870" cy="19557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5975" y="989048"/>
            <a:ext cx="4972050" cy="2914650"/>
            <a:chOff x="1219200" y="990600"/>
            <a:chExt cx="7359650" cy="5016500"/>
          </a:xfrm>
        </p:grpSpPr>
        <p:pic>
          <p:nvPicPr>
            <p:cNvPr id="6" name="Picture 4" descr="两极气温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219200" y="990600"/>
              <a:ext cx="7359650" cy="501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3352801" y="4873099"/>
              <a:ext cx="1412273" cy="55621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 type="none" w="lg" len="lg"/>
            </a:ln>
          </p:spPr>
          <p:txBody>
            <a:bodyPr wrap="none" anchor="b">
              <a:spAutoFit/>
            </a:bodyPr>
            <a:lstStyle/>
            <a:p>
              <a:r>
                <a:rPr lang="zh-CN" altLang="en-US" sz="1500" dirty="0">
                  <a:solidFill>
                    <a:srgbClr val="0033CC"/>
                  </a:solidFill>
                  <a:latin typeface="宋体" pitchFamily="2" charset="-122"/>
                </a:rPr>
                <a:t>－</a:t>
              </a:r>
              <a:r>
                <a:rPr lang="en-US" altLang="zh-CN" sz="1500" dirty="0">
                  <a:solidFill>
                    <a:srgbClr val="0033CC"/>
                  </a:solidFill>
                  <a:latin typeface="宋体" pitchFamily="2" charset="-122"/>
                </a:rPr>
                <a:t>89.3℃</a:t>
              </a:r>
            </a:p>
          </p:txBody>
        </p:sp>
      </p:grp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08886" y="205369"/>
            <a:ext cx="7030114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30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为什么南极地区比北极地区要冷得多？</a:t>
            </a:r>
          </a:p>
        </p:txBody>
      </p:sp>
      <p:pic>
        <p:nvPicPr>
          <p:cNvPr id="93" name="Picture 2" descr="C:\Documents and Settings\相信美好的事情会随时发生！\Application Data\Tencent\Users\752787035\QQ\WinTemp\RichOle\MS_{A0ZEANY)9(YS[S1@Q(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133380"/>
            <a:ext cx="2867529" cy="255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" descr="C:\Documents and Settings\相信美好的事情会随时发生！\Application Data\Tencent\Users\752787035\QQ\WinTemp\RichOle\4]}P%Q(89(6WH}JQJH{_AQ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82" y="4133380"/>
            <a:ext cx="2799835" cy="255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" descr="C:\Documents and Settings\相信美好的事情会随时发生！\Application Data\Tencent\Users\752787035\QQ\WinTemp\RichOle\]OIV6_O{@YJ3Z2UX(SE04H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70" y="4106671"/>
            <a:ext cx="2867528" cy="26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2045" y="609600"/>
            <a:ext cx="8341151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、目前，北极地区有常住人口，土著居民主要是</a:t>
            </a:r>
            <a:r>
              <a:rPr lang="zh-CN" altLang="en-US" sz="3000" u="sng" dirty="0">
                <a:latin typeface="黑体" pitchFamily="49" charset="-122"/>
                <a:ea typeface="黑体" pitchFamily="49" charset="-122"/>
              </a:rPr>
              <a:t>_</a:t>
            </a:r>
            <a:r>
              <a:rPr lang="en-US" altLang="zh-CN" sz="3000" u="sng" dirty="0">
                <a:latin typeface="黑体" pitchFamily="49" charset="-122"/>
                <a:ea typeface="黑体" pitchFamily="49" charset="-122"/>
              </a:rPr>
              <a:t>____</a:t>
            </a:r>
            <a:r>
              <a:rPr lang="zh-CN" altLang="en-US" sz="3000" u="sng" dirty="0">
                <a:latin typeface="黑体" pitchFamily="49" charset="-122"/>
                <a:ea typeface="黑体" pitchFamily="49" charset="-122"/>
              </a:rPr>
              <a:t> _</a:t>
            </a:r>
            <a:r>
              <a:rPr lang="en-US" altLang="zh-CN" sz="3000" u="sng" dirty="0">
                <a:latin typeface="黑体" pitchFamily="49" charset="-122"/>
                <a:ea typeface="黑体" pitchFamily="49" charset="-122"/>
              </a:rPr>
              <a:t>____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人和</a:t>
            </a:r>
            <a:r>
              <a:rPr lang="zh-CN" altLang="en-US" sz="3000" u="sng" dirty="0">
                <a:latin typeface="黑体" pitchFamily="49" charset="-122"/>
                <a:ea typeface="黑体" pitchFamily="49" charset="-122"/>
              </a:rPr>
              <a:t>_</a:t>
            </a:r>
            <a:r>
              <a:rPr lang="en-US" altLang="zh-CN" sz="3000" u="sng" dirty="0">
                <a:latin typeface="黑体" pitchFamily="49" charset="-122"/>
                <a:ea typeface="黑体" pitchFamily="49" charset="-122"/>
              </a:rPr>
              <a:t>____</a:t>
            </a:r>
            <a:r>
              <a:rPr lang="zh-CN" altLang="en-US" sz="3000" u="sng" dirty="0">
                <a:latin typeface="黑体" pitchFamily="49" charset="-122"/>
                <a:ea typeface="黑体" pitchFamily="49" charset="-122"/>
              </a:rPr>
              <a:t> _</a:t>
            </a:r>
            <a:r>
              <a:rPr lang="en-US" altLang="zh-CN" sz="3000" u="sng" dirty="0">
                <a:latin typeface="黑体" pitchFamily="49" charset="-122"/>
                <a:ea typeface="黑体" pitchFamily="49" charset="-122"/>
              </a:rPr>
              <a:t>____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人，其中属于黄色人种的是</a:t>
            </a:r>
            <a:r>
              <a:rPr lang="zh-CN" altLang="en-US" sz="3000" u="sng" dirty="0">
                <a:latin typeface="黑体" pitchFamily="49" charset="-122"/>
                <a:ea typeface="黑体" pitchFamily="49" charset="-122"/>
              </a:rPr>
              <a:t>_</a:t>
            </a:r>
            <a:r>
              <a:rPr lang="en-US" altLang="zh-CN" sz="3000" u="sng" dirty="0">
                <a:latin typeface="黑体" pitchFamily="49" charset="-122"/>
                <a:ea typeface="黑体" pitchFamily="49" charset="-122"/>
              </a:rPr>
              <a:t>____</a:t>
            </a:r>
            <a:r>
              <a:rPr lang="zh-CN" altLang="en-US" sz="3000" u="sng" dirty="0">
                <a:latin typeface="黑体" pitchFamily="49" charset="-122"/>
                <a:ea typeface="黑体" pitchFamily="49" charset="-122"/>
              </a:rPr>
              <a:t> _</a:t>
            </a:r>
            <a:r>
              <a:rPr lang="en-US" altLang="zh-CN" sz="3000" u="sng" dirty="0">
                <a:latin typeface="黑体" pitchFamily="49" charset="-122"/>
                <a:ea typeface="黑体" pitchFamily="49" charset="-122"/>
              </a:rPr>
              <a:t>____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人。南极地区没有人类定居。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18903" y="2667000"/>
            <a:ext cx="8587156" cy="3920172"/>
            <a:chOff x="1720559" y="3324068"/>
            <a:chExt cx="8439103" cy="3489827"/>
          </a:xfrm>
          <a:solidFill>
            <a:schemeClr val="bg1"/>
          </a:solidFill>
        </p:grpSpPr>
        <p:pic>
          <p:nvPicPr>
            <p:cNvPr id="9" name="Picture 2" descr="c:\users\administrator\appdata\roaming\360se6\User Data\temp\130319103100343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720559" y="3354879"/>
              <a:ext cx="4113634" cy="2900961"/>
            </a:xfrm>
            <a:prstGeom prst="rect">
              <a:avLst/>
            </a:prstGeom>
            <a:grpFill/>
          </p:spPr>
        </p:pic>
        <p:pic>
          <p:nvPicPr>
            <p:cNvPr id="10" name="Picture 8" descr="c:\users\administrator\appdata\roaming\360se6\User Data\temp\c5d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962560" y="3324068"/>
              <a:ext cx="4197102" cy="2986283"/>
            </a:xfrm>
            <a:prstGeom prst="rect">
              <a:avLst/>
            </a:prstGeom>
            <a:grpFill/>
          </p:spPr>
        </p:pic>
        <p:sp>
          <p:nvSpPr>
            <p:cNvPr id="11" name="矩形 10"/>
            <p:cNvSpPr/>
            <p:nvPr/>
          </p:nvSpPr>
          <p:spPr>
            <a:xfrm>
              <a:off x="1740430" y="6526206"/>
              <a:ext cx="2593041" cy="28768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5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北极地区的因纽特人与冰屋</a:t>
              </a:r>
              <a:endParaRPr lang="zh-CN" alt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980970" y="6451717"/>
              <a:ext cx="2396359" cy="28768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5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北极地区的拉普人与驯鹿</a:t>
              </a:r>
              <a:endParaRPr lang="zh-CN" altLang="en-US" sz="15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29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4078" y="3028950"/>
            <a:ext cx="3714750" cy="2546813"/>
          </a:xfrm>
          <a:solidFill>
            <a:srgbClr val="FFFF66"/>
          </a:solidFill>
        </p:spPr>
        <p:txBody>
          <a:bodyPr/>
          <a:lstStyle/>
          <a:p>
            <a:pPr marL="0" indent="0">
              <a:lnSpc>
                <a:spcPts val="3750"/>
              </a:lnSpc>
              <a:buNone/>
            </a:pPr>
            <a:r>
              <a:rPr lang="zh-CN" altLang="zh-CN" sz="2700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极地地区是淡水资源的宝库，地球上</a:t>
            </a:r>
            <a:r>
              <a:rPr lang="en-US" altLang="zh-CN" sz="2700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68%</a:t>
            </a:r>
            <a:r>
              <a:rPr lang="zh-CN" altLang="zh-CN" sz="2700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的淡水资源都分布在这里，只不过它是以</a:t>
            </a:r>
            <a:r>
              <a:rPr lang="zh-CN" altLang="en-US" sz="2700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冰雪</a:t>
            </a:r>
            <a:r>
              <a:rPr lang="zh-CN" altLang="zh-CN" sz="2700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形式储存的</a:t>
            </a:r>
            <a:r>
              <a:rPr lang="zh-CN" altLang="en-US" sz="2700" b="1" dirty="0">
                <a:solidFill>
                  <a:srgbClr val="FF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。</a:t>
            </a:r>
            <a:endParaRPr lang="zh-CN" altLang="zh-CN" sz="2700" b="1" dirty="0">
              <a:solidFill>
                <a:srgbClr val="FF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gray">
          <a:xfrm>
            <a:off x="316669" y="340741"/>
            <a:ext cx="4724400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zh-CN" altLang="en-US" sz="36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新知一：资源宝库</a:t>
            </a:r>
            <a:endParaRPr lang="en-US" altLang="zh-CN" sz="36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4" name="Picture 2" descr="c:\users\administrator\appdata\roaming\360se6\User Data\temp\20120130095028630_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29100" y="3028950"/>
            <a:ext cx="4686300" cy="3067050"/>
          </a:xfrm>
          <a:prstGeom prst="rect">
            <a:avLst/>
          </a:prstGeom>
          <a:noFill/>
        </p:spPr>
      </p:pic>
      <p:sp>
        <p:nvSpPr>
          <p:cNvPr id="15" name="Rectangle 45"/>
          <p:cNvSpPr>
            <a:spLocks noChangeArrowheads="1"/>
          </p:cNvSpPr>
          <p:nvPr/>
        </p:nvSpPr>
        <p:spPr bwMode="gray">
          <a:xfrm>
            <a:off x="381000" y="1282237"/>
            <a:ext cx="1887055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dirty="0">
                <a:solidFill>
                  <a:srgbClr val="080808"/>
                </a:solidFill>
                <a:latin typeface="黑体" pitchFamily="49" charset="-122"/>
                <a:ea typeface="黑体" pitchFamily="49" charset="-122"/>
              </a:rPr>
              <a:t>、淡水资源</a:t>
            </a:r>
            <a:endParaRPr lang="en-US" altLang="zh-CN" sz="2400" dirty="0">
              <a:solidFill>
                <a:srgbClr val="08080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62200" y="1219200"/>
            <a:ext cx="662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问题：两极地区降水稀少，说明两极地区淡水资源匮乏？</a:t>
            </a:r>
            <a:endParaRPr lang="en-US" altLang="zh-CN" sz="2700" dirty="0">
              <a:solidFill>
                <a:schemeClr val="bg1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6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8135</TotalTime>
  <Words>1186</Words>
  <Application>Microsoft Office PowerPoint</Application>
  <PresentationFormat>全屏显示(4:3)</PresentationFormat>
  <Paragraphs>144</Paragraphs>
  <Slides>26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方正少儿简体</vt:lpstr>
      <vt:lpstr>黑体</vt:lpstr>
      <vt:lpstr>华文中宋</vt:lpstr>
      <vt:lpstr>楷体</vt:lpstr>
      <vt:lpstr>宋体</vt:lpstr>
      <vt:lpstr>Arial</vt:lpstr>
      <vt:lpstr>Calibri</vt:lpstr>
      <vt:lpstr>Comic Sans MS</vt:lpstr>
      <vt:lpstr>Times New Roman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会玲 郭</cp:lastModifiedBy>
  <cp:revision>921</cp:revision>
  <cp:lastPrinted>1601-01-01T00:00:00Z</cp:lastPrinted>
  <dcterms:created xsi:type="dcterms:W3CDTF">1601-01-01T00:00:00Z</dcterms:created>
  <dcterms:modified xsi:type="dcterms:W3CDTF">2020-04-16T12:30:22Z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